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352" r:id="rId5"/>
    <p:sldId id="257" r:id="rId6"/>
    <p:sldId id="279" r:id="rId7"/>
    <p:sldId id="283" r:id="rId8"/>
    <p:sldId id="374" r:id="rId9"/>
    <p:sldId id="286" r:id="rId10"/>
    <p:sldId id="287" r:id="rId11"/>
    <p:sldId id="290" r:id="rId12"/>
    <p:sldId id="362" r:id="rId13"/>
    <p:sldId id="296" r:id="rId14"/>
    <p:sldId id="302" r:id="rId15"/>
    <p:sldId id="308" r:id="rId16"/>
    <p:sldId id="315" r:id="rId17"/>
    <p:sldId id="304" r:id="rId18"/>
    <p:sldId id="316" r:id="rId19"/>
    <p:sldId id="364" r:id="rId20"/>
    <p:sldId id="366" r:id="rId21"/>
    <p:sldId id="303" r:id="rId22"/>
    <p:sldId id="330" r:id="rId23"/>
    <p:sldId id="367" r:id="rId24"/>
    <p:sldId id="377" r:id="rId25"/>
    <p:sldId id="337" r:id="rId26"/>
    <p:sldId id="353" r:id="rId27"/>
    <p:sldId id="372" r:id="rId28"/>
    <p:sldId id="354" r:id="rId29"/>
    <p:sldId id="373" r:id="rId30"/>
    <p:sldId id="379" r:id="rId31"/>
    <p:sldId id="356" r:id="rId32"/>
    <p:sldId id="357" r:id="rId33"/>
    <p:sldId id="370" r:id="rId34"/>
    <p:sldId id="299" r:id="rId35"/>
    <p:sldId id="376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5T08:31:18.75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81 24575,'46'1'0,"0"-3"0,74-13 0,14-3 0,-44 8 0,15 1 0,174 6 0,-149 5 0,2 0 0,172-4 0,-158-11 0,39-1 0,886 15-1365,-1039-1-5461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5T08:32:12.51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0 500,'37'-3,"0"-2,-1-1,0-2,47-16,-19 6,-8 0,22-5,16-3,-63 16,54-9,-30 10,-14 2,74-3,-105 9,0 1,0-1,0 0,16-5,-24 5,1 0,-1 1,1-1,-1 0,0 0,0 0,1-1,-1 1,0 0,0-1,0 1,-1-1,1 0,0 0,0 0,-1 0,0 0,1 0,-1 0,0 0,0 0,0-1,1-3,-2 5,0-1,0 0,0 1,0-1,0 1,-1-1,1 0,0 1,-1-1,1 1,-1-1,0 1,0 0,0-1,1 1,-1 0,0-1,0 1,-1 0,1 0,0 0,0 0,-1 0,1 0,0 0,-1 0,1 1,-1-1,1 1,-3-2,-5-1,0 0,0 1,0 0,-10-1,-48-2,-113 6,96 1,54 0,1 2,-1 2,1 0,-46 17,68-20,-4 3,22-3,25-3,2-7,0-2,0-2,-1-2,50-23,-31 13,296-127,-326 138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5T08:32:13.56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1 206,'50'-4,"1"-1,-1-3,0-2,72-25,24-4,248-54,-371 85,-9 4,-27 9,-334 152,206-91,75-39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5T08:32:19.71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1321 1139,'77'0,"147"-21,-108 2,16-1,251-74,789-396,-997 403,109-49,-168 91,184-47,-315 97,1 0,0 1,-22 13,-12 5,-888 340,179-142,-8-48,700-160,-111 23,-235 20,377-56,26-2,0 1,1 0,-1 1,0 0,-14 3,31 1,14-1,400 1,5-39,498-110,-4-51,-837 176,847-194,140-32,9 34,-1041 205,39-9,-105 16,-41 21,1 2,0 2,-63 38,2-2,-604 227,-18-43,443-148,-539 179,13 28,815-299,-87 36,-127 33,205-67,58-8,78-10,160-35,-232 38,917-240,-460 107,188-12,-610 140,-67 10,-15 2,-20 6,-16 11,2 2,-75 45,29-14,-591 241,394-180,239-92,-582 261,626-279,0 1,1-1,-1 1,1-1,-1 1,1 0,0 0,-4 4,6-6,0 1,0-1,0 0,-1 0,1 1,0-1,0 0,0 1,0-1,1 0,-1 0,0 1,0-1,0 0,0 0,0 1,0-1,0 0,0 0,1 1,-1-1,0 0,0 0,0 1,0-1,1 0,-1 0,0 0,0 0,1 1,-1-1,0 0,0 0,1 0,-1 0,0 0,0 0,1 0,-1 0,0 1,0-1,1 0,-1 0,0 0,1 0,-1-1,1 1,9 1,1-1,-1 0,22-3,85-19,166-53,-164 41,1553-412,-1321 356,694-213,-1023 295,36-12,89-44,-118 43,-29 21,0 0,0 0,0 0,0 0,0-1,0 1,1 0,-1 0,0 0,0 0,0 0,0-1,0 1,0 0,0 0,0 0,0 0,0-1,0 1,0 0,0 0,0 0,0 0,0-1,0 1,0 0,0 0,0 0,0-1,0 1,0 0,0 0,0 0,0 0,0 0,-1-1,1 1,0 0,0 0,0 0,0 0,0 0,0 0,-1-1,-17 1,-9 5,0 2,1 1,-31 12,30-9,-166 60,-439 154,-676 143,-18-52,-461 122,1628-394,-230 57,367-94,60-7,334-43,11-33,-291 57,1505-356,-30-97,-842 189,-609 231,-115 52,-1 0,0 0,1 0,-1 0,0 0,1 0,-1 0,0 0,0 0,1 0,-1 0,0 0,1-1,-1 1,0 0,0 0,1 0,-1 0,0-1,0 1,0 0,1 0,-1-1,0 1,0 0,0 0,0-1,1 1,-1 0,0 0,0-1,0 1,0 0,0-1,0 1,0 0,0 0,0-1,0 1,0 0,0-1,0 1,0 0,0-1,0 1,0 0,-1-1,-16-3,1 4,0 1,0 0,-1 1,2 1,-27 8,22-6,-525 150,191-50,-1755 499,1957-558,136-38,15-8,1 0,0 0,0 0,0 0,0 1,0-1,0 0,0 0,0 0,0 0,0 0,-1 0,1 1,0-1,0 0,0 0,0 0,0 0,0 0,0 0,0 1,0-1,0 0,0 0,0 0,0 0,0 0,0 0,0 1,0-1,1 0,-1 0,0 0,0 0,0 0,0 0,0 0,0 1,0-1,0 0,0 0,0 0,1 0,-1 0,0 0,0 0,0 0,0 0,0 0,0 0,0 0,1 0,-1 1,37 3,34-3,101-12,78-26,-231 34,868-173,-6-42,-825 203,430-116,-23-29,-378 119,-82 40,-1 0,1-1,-1 1,0-1,0 0,0 1,0-1,0 0,0 0,0 0,1-3,-3 5,0-1,0 1,1-1,-1 1,0-1,0 0,0 1,0-1,0 1,0-1,0 1,0-1,0 1,0-1,0 1,-1-1,1 1,0-1,0 1,0-1,-1 1,1-1,0 1,-1-1,1 1,0 0,-1-1,1 1,0-1,-1 1,1 0,-1-1,-5-2,1 1,-1 0,1 0,-1 0,0 1,0-1,-11 0,-64-4,0 2,-95 9,-175 36,24 13,-84 20,-77 16,-1179 198,-545 102,1895-318,257-54,55-13,19-3,42-5,101-19,-90 11,205-33,2304-467,-723 33,-1679 424,173-79,-325 123,25-12,-44 21,0-1,-1 0,1 1,0-1,-1 0,0 0,1-1,-1 1,0 0,0-1,2-2,-4 4,0 1,0-1,0 1,0-1,0 1,0-1,0 1,0-1,0 1,0-1,-1 1,1-1,0 1,0-1,0 1,-1-1,1 1,0-1,0 1,-1 0,1-1,0 1,-1 0,1-1,0 1,-1 0,1-1,-1 1,1 0,-1 0,1-1,0 1,-1 0,1 0,-1 0,1 0,-1-1,1 1,-1 0,1 0,-1 0,0 0,-26-3,26 3,-32-1,0 2,-1 1,1 2,-42 10,-133 44,169-46,-512 153,-716 232,1097-339,-223 81,15 26,95-29,282-135,0-1,0 1,0-1,0 1,1-1,-1 1,0-1,0 1,0 0,0-1,0 1,1 0,-1 0,0 0,1 0,-2 1,3-1,0 0,0-1,0 1,0 0,0-1,0 1,1-1,-1 1,0-1,0 0,0 1,0-1,1 0,-1 0,0 0,0 0,0 0,1 0,-1 0,0-1,2 1,40-3,0-2,82-21,-83 16,201-49,67-23,997-252,-552 144,-143 28,-18-27,-252 51,-308 120,-34 18,0 0,-1 0,1 0,0 0,0 0,0 0,0 0,-1 0,1 0,0 0,0 0,0 0,0 0,-1 0,1 0,0 0,0 0,0 0,0 0,-1-1,1 1,0 0,0 0,0 0,0 0,0 0,0-1,0 1,0 0,-1 0,1 0,0 0,0 0,0-1,0 1,0 0,0 0,0 0,0-1,0 1,0 0,0 0,0 0,0 0,0-1,0 1,0 0,0 0,1 0,-1 0,0-1,0 1,0 0,0 0,0 0,0 0,0 0,0-1,1 1,-1 0,0 0,0 0,0 0,0 0,0 0,1 0,-1 0,0 0,0-1,-4 1,-1-1,1 1,-1 0,1 0,-1 0,1 0,-1 1,1 0,0 0,-6 2,-49 20,27-9,-1537 501,741-301,-821 238,1364-367,-138 46,393-121,21-8,0 0,0 1,0 0,0 1,0 0,1 1,-14 9,22-8,13-2,16-3,0-1,1-2,-1-1,49-11,-62 12,801-190,-517 115,515-120,273-70,-20-48,-1025 301,-6 2,57-26,-80 28,-14 10,0 0,0 0,0-1,0 1,1 0,-1 0,0 0,0 0,0 0,0 0,0-1,0 1,0 0,0 0,0 0,0 0,0 0,0-1,0 1,0 0,0 0,0 0,0 0,0 0,0-1,0 1,0 0,0 0,0 0,0 0,0 0,-1 0,1-1,0 1,0 0,0 0,0 0,0 0,0 0,0 0,0 0,-1 0,1 0,0-1,0 1,-27-2,-10 8,-58 15,49-10,-420 106,-117 28,-538 93,-501 120,1322-277,-55 19,314-89,30-9,-1 1,1 1,0-1,0 2,-13 6,25-11,-1 0,0 0,0 0,0 0,1 0,-1 0,0 0,0 0,0 0,0 0,1 0,-1 0,0 0,0 0,0 1,1-1,-1 0,0 0,0 0,0 0,0 0,0 0,1 1,-1-1,0 0,0 0,0 0,0 0,0 1,0-1,0 0,0 0,1 0,-1 0,0 1,0-1,0 0,0 0,0 0,0 1,0-1,0 0,0 0,0 0,0 1,0-1,-1 0,1 0,0 0,0 1,0-1,0 0,0 0,0 0,0 0,0 1,-1-1,1 0,0 0,0 0,0 0,-1 0,14 2,0-1,-1-1,1 0,-1 0,1-1,0-1,14-4,-1 1,947-219,-679 148,37-8,1409-347,-1666 413,570-158,-615 163,-29 13,0 0,0 0,-1 0,1 0,0 0,0 0,0 0,0 0,0 0,-1 0,1 0,0 0,0 0,0 0,0 0,0-1,0 1,0 0,-1 0,1 0,0 0,0 0,0 0,0-1,0 1,0 0,0 0,0 0,0 0,0 0,0-1,0 1,0 0,0 0,0 0,0 0,0-1,0 1,0 0,0 0,0 0,0 0,0 0,0-1,0 1,0 0,0 0,0 0,0 0,0 0,1 0,-1-1,0 1,0 0,0 0,0 0,0 0,-19-1,-65 9,1 4,-127 35,161-35,-791 214,3 30,-193 26,958-263,58-12,14-7,0 0,0 0,0 0,0 0,0 0,0 1,0-1,0 0,0 0,0 0,0 0,0 0,0 1,0-1,1 0,-1 0,0 0,0 0,0 0,0 0,0 1,0-1,0 0,0 0,1 0,-1 0,0 0,0 0,0 0,0 0,0 0,1 0,-1 0,0 0,0 0,0 0,0 0,0 0,1 0,-1 0,0 0,0 0,0 0,0 0,0 0,1 0,-1 0,0 0,0 0,0 0,0 0,0 0,1 0,-1 0,0-1,31-1,-1-1,0-2,51-14,-13 3,174-41,62-15,1619-409,-546 31,-1318 427,-42 10,-18 13,1 0,-1-1,1 1,-1 0,1-1,-1 1,1 0,-1 0,1-1,-1 1,1 0,-1 0,0 0,1 0,-1 0,1-1,-1 1,0 0,1 1,-1-1,1 0,-1 0,0 0,1 0,-1 0,0 1,-30 4,1 2,0 0,-29 13,10-4,-606 252,414-159,-847 314,-20-52,561-193,98-31,-664 232,763-257,320-110,30-12,0 0,0 0,-1 0,1 0,0 0,0 0,0 0,-1 0,1 0,0 0,0 0,0 0,0 0,-1 0,1 0,0 0,0 0,0 0,0 1,-1-1,1 0,0 0,0 0,0 0,0 0,0 1,0-1,0 0,-1 0,1 0,0 0,0 1,0-1,0 0,0 0,0 0,0 1,0-1,0 0,0 0,0 0,0 0,0 1,0-1,0 0,0 0,0 0,0 1,0-1,1 0,-1 0,0 0,0 0,0 1,0-1,15 4,24-1,29-10,117-26,-128 21,598-154,-2-35,-188 55,388-106,756-240,-857 215,-567 206,-68 27,-165 60,0 2,-53 29,-9 4,-1353 495,898-368,-522 177,930-299,-271 137,406-180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564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356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36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5" r:id="rId2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62.jpeg"/><Relationship Id="rId17" Type="http://schemas.openxmlformats.org/officeDocument/2006/relationships/image" Target="../media/image67.png"/><Relationship Id="rId2" Type="http://schemas.openxmlformats.org/officeDocument/2006/relationships/tags" Target="../tags/tag48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61.png"/><Relationship Id="rId5" Type="http://schemas.openxmlformats.org/officeDocument/2006/relationships/tags" Target="../tags/tag51.xml"/><Relationship Id="rId15" Type="http://schemas.openxmlformats.org/officeDocument/2006/relationships/image" Target="../media/image6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69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5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74.png"/><Relationship Id="rId2" Type="http://schemas.openxmlformats.org/officeDocument/2006/relationships/tags" Target="../tags/tag57.xml"/><Relationship Id="rId16" Type="http://schemas.openxmlformats.org/officeDocument/2006/relationships/image" Target="../media/image78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73.png"/><Relationship Id="rId5" Type="http://schemas.openxmlformats.org/officeDocument/2006/relationships/tags" Target="../tags/tag60.xml"/><Relationship Id="rId15" Type="http://schemas.openxmlformats.org/officeDocument/2006/relationships/image" Target="../media/image77.emf"/><Relationship Id="rId10" Type="http://schemas.openxmlformats.org/officeDocument/2006/relationships/image" Target="../media/image72.png"/><Relationship Id="rId4" Type="http://schemas.openxmlformats.org/officeDocument/2006/relationships/tags" Target="../tags/tag59.xml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image" Target="../media/image85.png"/><Relationship Id="rId3" Type="http://schemas.openxmlformats.org/officeDocument/2006/relationships/tags" Target="../tags/tag65.xml"/><Relationship Id="rId7" Type="http://schemas.openxmlformats.org/officeDocument/2006/relationships/image" Target="../media/image79.png"/><Relationship Id="rId12" Type="http://schemas.openxmlformats.org/officeDocument/2006/relationships/image" Target="../media/image84.emf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3.png"/><Relationship Id="rId5" Type="http://schemas.openxmlformats.org/officeDocument/2006/relationships/tags" Target="../tags/tag67.xml"/><Relationship Id="rId10" Type="http://schemas.openxmlformats.org/officeDocument/2006/relationships/image" Target="../media/image82.png"/><Relationship Id="rId4" Type="http://schemas.openxmlformats.org/officeDocument/2006/relationships/tags" Target="../tags/tag66.xml"/><Relationship Id="rId9" Type="http://schemas.openxmlformats.org/officeDocument/2006/relationships/image" Target="../media/image81.emf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89.png"/><Relationship Id="rId18" Type="http://schemas.openxmlformats.org/officeDocument/2006/relationships/image" Target="../media/image94.emf"/><Relationship Id="rId3" Type="http://schemas.openxmlformats.org/officeDocument/2006/relationships/tags" Target="../tags/tag70.xml"/><Relationship Id="rId21" Type="http://schemas.openxmlformats.org/officeDocument/2006/relationships/image" Target="../media/image97.png"/><Relationship Id="rId7" Type="http://schemas.openxmlformats.org/officeDocument/2006/relationships/tags" Target="../tags/tag74.xml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tags" Target="../tags/tag69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image" Target="../media/image87.png"/><Relationship Id="rId5" Type="http://schemas.openxmlformats.org/officeDocument/2006/relationships/tags" Target="../tags/tag72.xml"/><Relationship Id="rId15" Type="http://schemas.openxmlformats.org/officeDocument/2006/relationships/image" Target="../media/image91.emf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95.emf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79.xml"/><Relationship Id="rId7" Type="http://schemas.openxmlformats.org/officeDocument/2006/relationships/image" Target="../media/image99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3.png"/><Relationship Id="rId5" Type="http://schemas.openxmlformats.org/officeDocument/2006/relationships/tags" Target="../tags/tag81.xml"/><Relationship Id="rId10" Type="http://schemas.openxmlformats.org/officeDocument/2006/relationships/image" Target="../media/image102.png"/><Relationship Id="rId4" Type="http://schemas.openxmlformats.org/officeDocument/2006/relationships/tags" Target="../tags/tag80.xml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8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107.png"/><Relationship Id="rId5" Type="http://schemas.openxmlformats.org/officeDocument/2006/relationships/tags" Target="../tags/tag86.xml"/><Relationship Id="rId10" Type="http://schemas.openxmlformats.org/officeDocument/2006/relationships/image" Target="../media/image106.png"/><Relationship Id="rId4" Type="http://schemas.openxmlformats.org/officeDocument/2006/relationships/tags" Target="../tags/tag85.xml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6" Type="http://schemas.openxmlformats.org/officeDocument/2006/relationships/image" Target="../media/image113.png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117.png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tags" Target="../tags/tag92.xml"/><Relationship Id="rId7" Type="http://schemas.openxmlformats.org/officeDocument/2006/relationships/image" Target="../media/image119.emf"/><Relationship Id="rId12" Type="http://schemas.openxmlformats.org/officeDocument/2006/relationships/image" Target="../media/image124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3.emf"/><Relationship Id="rId5" Type="http://schemas.openxmlformats.org/officeDocument/2006/relationships/tags" Target="../tags/tag94.xml"/><Relationship Id="rId10" Type="http://schemas.openxmlformats.org/officeDocument/2006/relationships/image" Target="../media/image122.emf"/><Relationship Id="rId4" Type="http://schemas.openxmlformats.org/officeDocument/2006/relationships/tags" Target="../tags/tag93.xml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13" Type="http://schemas.openxmlformats.org/officeDocument/2006/relationships/image" Target="../media/image134.emf"/><Relationship Id="rId3" Type="http://schemas.openxmlformats.org/officeDocument/2006/relationships/tags" Target="../tags/tag97.xml"/><Relationship Id="rId7" Type="http://schemas.openxmlformats.org/officeDocument/2006/relationships/image" Target="../media/image128.emf"/><Relationship Id="rId12" Type="http://schemas.openxmlformats.org/officeDocument/2006/relationships/image" Target="../media/image133.emf"/><Relationship Id="rId17" Type="http://schemas.openxmlformats.org/officeDocument/2006/relationships/image" Target="../media/image138.png"/><Relationship Id="rId2" Type="http://schemas.openxmlformats.org/officeDocument/2006/relationships/tags" Target="../tags/tag96.xml"/><Relationship Id="rId16" Type="http://schemas.openxmlformats.org/officeDocument/2006/relationships/image" Target="../media/image137.png"/><Relationship Id="rId1" Type="http://schemas.openxmlformats.org/officeDocument/2006/relationships/tags" Target="../tags/tag95.xml"/><Relationship Id="rId6" Type="http://schemas.openxmlformats.org/officeDocument/2006/relationships/image" Target="../media/image127.png"/><Relationship Id="rId11" Type="http://schemas.openxmlformats.org/officeDocument/2006/relationships/image" Target="../media/image132.emf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36.png"/><Relationship Id="rId10" Type="http://schemas.openxmlformats.org/officeDocument/2006/relationships/image" Target="../media/image131.emf"/><Relationship Id="rId4" Type="http://schemas.openxmlformats.org/officeDocument/2006/relationships/tags" Target="../tags/tag98.xml"/><Relationship Id="rId9" Type="http://schemas.openxmlformats.org/officeDocument/2006/relationships/image" Target="../media/image130.emf"/><Relationship Id="rId14" Type="http://schemas.openxmlformats.org/officeDocument/2006/relationships/image" Target="../media/image13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101.xml"/><Relationship Id="rId7" Type="http://schemas.openxmlformats.org/officeDocument/2006/relationships/image" Target="../media/image139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3.png"/><Relationship Id="rId5" Type="http://schemas.openxmlformats.org/officeDocument/2006/relationships/tags" Target="../tags/tag103.xml"/><Relationship Id="rId10" Type="http://schemas.openxmlformats.org/officeDocument/2006/relationships/image" Target="../media/image142.png"/><Relationship Id="rId4" Type="http://schemas.openxmlformats.org/officeDocument/2006/relationships/tags" Target="../tags/tag102.xml"/><Relationship Id="rId9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146.emf"/><Relationship Id="rId18" Type="http://schemas.openxmlformats.org/officeDocument/2006/relationships/image" Target="../media/image151.png"/><Relationship Id="rId3" Type="http://schemas.openxmlformats.org/officeDocument/2006/relationships/tags" Target="../tags/tag106.xml"/><Relationship Id="rId21" Type="http://schemas.openxmlformats.org/officeDocument/2006/relationships/image" Target="../media/image154.png"/><Relationship Id="rId7" Type="http://schemas.openxmlformats.org/officeDocument/2006/relationships/tags" Target="../tags/tag110.xml"/><Relationship Id="rId12" Type="http://schemas.openxmlformats.org/officeDocument/2006/relationships/image" Target="../media/image145.emf"/><Relationship Id="rId17" Type="http://schemas.openxmlformats.org/officeDocument/2006/relationships/image" Target="../media/image150.emf"/><Relationship Id="rId2" Type="http://schemas.openxmlformats.org/officeDocument/2006/relationships/tags" Target="../tags/tag105.xml"/><Relationship Id="rId16" Type="http://schemas.openxmlformats.org/officeDocument/2006/relationships/image" Target="../media/image149.png"/><Relationship Id="rId20" Type="http://schemas.openxmlformats.org/officeDocument/2006/relationships/image" Target="../media/image153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image" Target="../media/image144.emf"/><Relationship Id="rId24" Type="http://schemas.openxmlformats.org/officeDocument/2006/relationships/image" Target="../media/image157.png"/><Relationship Id="rId5" Type="http://schemas.openxmlformats.org/officeDocument/2006/relationships/tags" Target="../tags/tag108.xml"/><Relationship Id="rId15" Type="http://schemas.openxmlformats.org/officeDocument/2006/relationships/image" Target="../media/image148.emf"/><Relationship Id="rId23" Type="http://schemas.openxmlformats.org/officeDocument/2006/relationships/image" Target="../media/image156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52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tags" Target="../tags/tag114.xml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158.emf"/><Relationship Id="rId5" Type="http://schemas.openxmlformats.org/officeDocument/2006/relationships/tags" Target="../tags/tag117.xml"/><Relationship Id="rId15" Type="http://schemas.openxmlformats.org/officeDocument/2006/relationships/image" Target="../media/image16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66.pn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tags" Target="../tags/tag125.xml"/><Relationship Id="rId7" Type="http://schemas.openxmlformats.org/officeDocument/2006/relationships/image" Target="../media/image173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172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6.xml"/><Relationship Id="rId9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tags" Target="../tags/tag129.xml"/><Relationship Id="rId7" Type="http://schemas.openxmlformats.org/officeDocument/2006/relationships/image" Target="../media/image178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9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5.xml"/><Relationship Id="rId16" Type="http://schemas.openxmlformats.org/officeDocument/2006/relationships/image" Target="../media/image12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7.png"/><Relationship Id="rId5" Type="http://schemas.openxmlformats.org/officeDocument/2006/relationships/tags" Target="../tags/tag8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tags" Target="../tags/tag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emf"/><Relationship Id="rId3" Type="http://schemas.openxmlformats.org/officeDocument/2006/relationships/tags" Target="../tags/tag13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7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186.png"/><Relationship Id="rId5" Type="http://schemas.openxmlformats.org/officeDocument/2006/relationships/tags" Target="../tags/tag134.xml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tags" Target="../tags/tag133.xml"/><Relationship Id="rId9" Type="http://schemas.openxmlformats.org/officeDocument/2006/relationships/image" Target="../media/image184.png"/><Relationship Id="rId14" Type="http://schemas.openxmlformats.org/officeDocument/2006/relationships/image" Target="../media/image18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13" Type="http://schemas.openxmlformats.org/officeDocument/2006/relationships/image" Target="../media/image193.png"/><Relationship Id="rId18" Type="http://schemas.openxmlformats.org/officeDocument/2006/relationships/image" Target="../media/image197.gif"/><Relationship Id="rId3" Type="http://schemas.openxmlformats.org/officeDocument/2006/relationships/tags" Target="../tags/tag138.xml"/><Relationship Id="rId7" Type="http://schemas.openxmlformats.org/officeDocument/2006/relationships/tags" Target="../tags/tag142.xml"/><Relationship Id="rId12" Type="http://schemas.openxmlformats.org/officeDocument/2006/relationships/image" Target="../media/image192.png"/><Relationship Id="rId17" Type="http://schemas.openxmlformats.org/officeDocument/2006/relationships/image" Target="../media/image196.png"/><Relationship Id="rId2" Type="http://schemas.openxmlformats.org/officeDocument/2006/relationships/tags" Target="../tags/tag137.xml"/><Relationship Id="rId16" Type="http://schemas.openxmlformats.org/officeDocument/2006/relationships/image" Target="../media/image195.png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11" Type="http://schemas.openxmlformats.org/officeDocument/2006/relationships/image" Target="../media/image4.png"/><Relationship Id="rId5" Type="http://schemas.openxmlformats.org/officeDocument/2006/relationships/tags" Target="../tags/tag140.xml"/><Relationship Id="rId15" Type="http://schemas.openxmlformats.org/officeDocument/2006/relationships/image" Target="../media/image194.png"/><Relationship Id="rId10" Type="http://schemas.openxmlformats.org/officeDocument/2006/relationships/image" Target="../media/image191.png"/><Relationship Id="rId19" Type="http://schemas.openxmlformats.org/officeDocument/2006/relationships/image" Target="../media/image198.png"/><Relationship Id="rId4" Type="http://schemas.openxmlformats.org/officeDocument/2006/relationships/tags" Target="../tags/tag13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17.gif"/><Relationship Id="rId18" Type="http://schemas.openxmlformats.org/officeDocument/2006/relationships/image" Target="../media/image22.png"/><Relationship Id="rId26" Type="http://schemas.openxmlformats.org/officeDocument/2006/relationships/customXml" Target="../ink/ink4.xml"/><Relationship Id="rId3" Type="http://schemas.openxmlformats.org/officeDocument/2006/relationships/tags" Target="../tags/tag14.xml"/><Relationship Id="rId21" Type="http://schemas.openxmlformats.org/officeDocument/2006/relationships/image" Target="../media/image24.png"/><Relationship Id="rId7" Type="http://schemas.openxmlformats.org/officeDocument/2006/relationships/tags" Target="../tags/tag18.xm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6.png"/><Relationship Id="rId2" Type="http://schemas.openxmlformats.org/officeDocument/2006/relationships/tags" Target="../tags/tag13.xml"/><Relationship Id="rId16" Type="http://schemas.openxmlformats.org/officeDocument/2006/relationships/image" Target="../media/image20.png"/><Relationship Id="rId20" Type="http://schemas.openxmlformats.org/officeDocument/2006/relationships/customXml" Target="../ink/ink1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5.png"/><Relationship Id="rId24" Type="http://schemas.openxmlformats.org/officeDocument/2006/relationships/customXml" Target="../ink/ink3.xml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23" Type="http://schemas.openxmlformats.org/officeDocument/2006/relationships/image" Target="../media/image25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emf"/><Relationship Id="rId22" Type="http://schemas.openxmlformats.org/officeDocument/2006/relationships/customXml" Target="../ink/ink2.xml"/><Relationship Id="rId27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2.xml"/><Relationship Id="rId7" Type="http://schemas.openxmlformats.org/officeDocument/2006/relationships/image" Target="../media/image31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4" Type="http://schemas.openxmlformats.org/officeDocument/2006/relationships/tags" Target="../tags/tag23.xml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9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38.png"/><Relationship Id="rId5" Type="http://schemas.openxmlformats.org/officeDocument/2006/relationships/tags" Target="../tags/tag28.xml"/><Relationship Id="rId10" Type="http://schemas.openxmlformats.org/officeDocument/2006/relationships/image" Target="../media/image37.png"/><Relationship Id="rId4" Type="http://schemas.openxmlformats.org/officeDocument/2006/relationships/tags" Target="../tags/tag27.xml"/><Relationship Id="rId9" Type="http://schemas.openxmlformats.org/officeDocument/2006/relationships/image" Target="../media/image36.png"/><Relationship Id="rId14" Type="http://schemas.openxmlformats.org/officeDocument/2006/relationships/image" Target="../media/image4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44.png"/><Relationship Id="rId17" Type="http://schemas.openxmlformats.org/officeDocument/2006/relationships/image" Target="../media/image49.emf"/><Relationship Id="rId2" Type="http://schemas.openxmlformats.org/officeDocument/2006/relationships/tags" Target="../tags/tag31.xml"/><Relationship Id="rId16" Type="http://schemas.openxmlformats.org/officeDocument/2006/relationships/image" Target="../media/image48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43.png"/><Relationship Id="rId5" Type="http://schemas.openxmlformats.org/officeDocument/2006/relationships/tags" Target="../tags/tag34.xml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tags" Target="../tags/tag39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51.png"/><Relationship Id="rId5" Type="http://schemas.openxmlformats.org/officeDocument/2006/relationships/tags" Target="../tags/tag42.xml"/><Relationship Id="rId15" Type="http://schemas.openxmlformats.org/officeDocument/2006/relationships/image" Target="../media/image5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9.emf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2C5E-AFDF-E2F3-8390-A6275C9A02FB}"/>
              </a:ext>
            </a:extLst>
          </p:cNvPr>
          <p:cNvSpPr txBox="1">
            <a:spLocks/>
          </p:cNvSpPr>
          <p:nvPr/>
        </p:nvSpPr>
        <p:spPr>
          <a:xfrm>
            <a:off x="467400" y="3684217"/>
            <a:ext cx="6206607" cy="15796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Topos Semantics for </a:t>
            </a:r>
            <a:br>
              <a:rPr lang="it-I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3-valued Gödel-Dummett 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729B5-0C25-2E42-55ED-C510B52E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74" y="1098070"/>
            <a:ext cx="5976876" cy="2348833"/>
          </a:xfrm>
          <a:prstGeom prst="rect">
            <a:avLst/>
          </a:prstGeom>
        </p:spPr>
      </p:pic>
      <p:pic>
        <p:nvPicPr>
          <p:cNvPr id="6" name="Picture 2" descr="Relativity-M.C. Escher">
            <a:extLst>
              <a:ext uri="{FF2B5EF4-FFF2-40B4-BE49-F238E27FC236}">
                <a16:creationId xmlns:a16="http://schemas.microsoft.com/office/drawing/2014/main" id="{9F7783BC-A4DE-E834-B39F-A58E0314D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3" r="7574" b="1"/>
          <a:stretch/>
        </p:blipFill>
        <p:spPr bwMode="auto">
          <a:xfrm>
            <a:off x="6967903" y="-14"/>
            <a:ext cx="52367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D26078-3CAC-7C78-2EC5-6BF3646EA616}"/>
              </a:ext>
            </a:extLst>
          </p:cNvPr>
          <p:cNvSpPr txBox="1"/>
          <p:nvPr/>
        </p:nvSpPr>
        <p:spPr>
          <a:xfrm>
            <a:off x="550110" y="5263827"/>
            <a:ext cx="3769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Author: </a:t>
            </a:r>
            <a:r>
              <a:rPr lang="it-IT" sz="2000" i="1" dirty="0"/>
              <a:t>Alberto Panerai </a:t>
            </a:r>
          </a:p>
          <a:p>
            <a:r>
              <a:rPr lang="it-IT" sz="2000" dirty="0"/>
              <a:t>Supervisor: </a:t>
            </a:r>
            <a:r>
              <a:rPr lang="it-IT" sz="2000" i="1" dirty="0"/>
              <a:t>Prof. Stefano Aguzzoli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4D204-D1D7-3BF5-6F7E-199568A6C0D3}"/>
              </a:ext>
            </a:extLst>
          </p:cNvPr>
          <p:cNvSpPr txBox="1"/>
          <p:nvPr/>
        </p:nvSpPr>
        <p:spPr>
          <a:xfrm>
            <a:off x="248000" y="288423"/>
            <a:ext cx="66454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Tesi di Laurea </a:t>
            </a:r>
            <a:r>
              <a:rPr lang="it-IT" sz="3000" b="1" dirty="0"/>
              <a:t>Magistrale</a:t>
            </a:r>
            <a:r>
              <a:rPr lang="it-IT" sz="2800" b="1" dirty="0"/>
              <a:t> in Matematica </a:t>
            </a:r>
          </a:p>
        </p:txBody>
      </p:sp>
    </p:spTree>
    <p:extLst>
      <p:ext uri="{BB962C8B-B14F-4D97-AF65-F5344CB8AC3E}">
        <p14:creationId xmlns:p14="http://schemas.microsoft.com/office/powerpoint/2010/main" val="153564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CEFE-DBA5-6977-53A9-ADF93DDD3067}"/>
              </a:ext>
            </a:extLst>
          </p:cNvPr>
          <p:cNvSpPr txBox="1">
            <a:spLocks/>
          </p:cNvSpPr>
          <p:nvPr/>
        </p:nvSpPr>
        <p:spPr>
          <a:xfrm>
            <a:off x="4943154" y="0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Duality</a:t>
            </a:r>
          </a:p>
        </p:txBody>
      </p:sp>
      <p:pic>
        <p:nvPicPr>
          <p:cNvPr id="12" name="Picture 1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 \mathbb{G}_{fin} \simeq \mathbb{FF}^{\textit{op}} $&#10;&#10;\end{document} " title="IguanaTex Bitmap Display">
            <a:extLst>
              <a:ext uri="{FF2B5EF4-FFF2-40B4-BE49-F238E27FC236}">
                <a16:creationId xmlns:a16="http://schemas.microsoft.com/office/drawing/2014/main" id="{8130356A-8AB2-4AAF-5179-1E7053752E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78" y="1088801"/>
            <a:ext cx="2786013" cy="551117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ED5783-C0A6-9879-BD0E-A66CC198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582" y="1972603"/>
            <a:ext cx="4746516" cy="39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7EC43-9BD2-B909-8337-079E244EFF6D}"/>
              </a:ext>
            </a:extLst>
          </p:cNvPr>
          <p:cNvSpPr txBox="1"/>
          <p:nvPr/>
        </p:nvSpPr>
        <p:spPr>
          <a:xfrm>
            <a:off x="444500" y="592584"/>
            <a:ext cx="128301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dirty="0"/>
              <a:t>We make use of </a:t>
            </a:r>
            <a:r>
              <a:rPr lang="it-IT" sz="2600" i="1" dirty="0"/>
              <a:t>finite spectral duality </a:t>
            </a:r>
            <a:r>
              <a:rPr lang="it-IT" sz="2600" dirty="0"/>
              <a:t>between finite Gödel algebras and finite forests</a:t>
            </a:r>
            <a:r>
              <a:rPr lang="it-IT" sz="2600" i="1" dirty="0"/>
              <a:t>.</a:t>
            </a:r>
          </a:p>
        </p:txBody>
      </p:sp>
      <p:pic>
        <p:nvPicPr>
          <p:cNvPr id="31" name="Picture 30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&#10;   $ \textbf{A} \longmapsto (\emph{Spec}(\textbf{A})  = \{ \textfrak{p}\subseteq \textbf{A} \;|\; \textfrak{p} \text{ prime filter} \}, \supseteq )$ \newline&#10;    &#10;&#10;&#10; &#10;&#10;\end{document} " title="IguanaTex Bitmap Display">
            <a:extLst>
              <a:ext uri="{FF2B5EF4-FFF2-40B4-BE49-F238E27FC236}">
                <a16:creationId xmlns:a16="http://schemas.microsoft.com/office/drawing/2014/main" id="{699FA378-E49A-5D6D-115E-0B26FA1C120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8" y="2702996"/>
            <a:ext cx="6864665" cy="349084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33" name="Picture 3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&#10;  $\textbf{F} \longmapsto \emph{Sub}(\textbf{F}) = (\{\downarrow G \subseteq F\},\cup,\cap,\Rightarrow,\emptyset ) $ \newline with $ H \Rightarrow G := F \setminus \uparrow(H \setminus G) $. \newline&#10; &#10;\end{document} " title="IguanaTex Bitmap Display">
            <a:extLst>
              <a:ext uri="{FF2B5EF4-FFF2-40B4-BE49-F238E27FC236}">
                <a16:creationId xmlns:a16="http://schemas.microsoft.com/office/drawing/2014/main" id="{3B906DF4-FA75-970B-735D-CFCABEF1965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5" y="3219200"/>
            <a:ext cx="6114948" cy="727508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25" name="Picture 24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emph{Spec} : \mathbb{G}_{fin} \rightarrow \mathbb{FF}$&#10;&#10;&#10;\end{document} " title="IguanaTex Bitmap Display">
            <a:extLst>
              <a:ext uri="{FF2B5EF4-FFF2-40B4-BE49-F238E27FC236}">
                <a16:creationId xmlns:a16="http://schemas.microsoft.com/office/drawing/2014/main" id="{FA55F282-73CB-901C-464B-1586F133858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26" y="1547113"/>
            <a:ext cx="2556165" cy="349084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27" name="Picture 26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 \emph{Sub} :  \mathbb{FF} \rightarrow \mathbb{G}_{fin}$ &#10;&#10;\end{document} " title="IguanaTex Bitmap Display">
            <a:extLst>
              <a:ext uri="{FF2B5EF4-FFF2-40B4-BE49-F238E27FC236}">
                <a16:creationId xmlns:a16="http://schemas.microsoft.com/office/drawing/2014/main" id="{FEC77F9F-DF3C-1D91-68A7-CA356ADB7C2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25" y="2049147"/>
            <a:ext cx="2578082" cy="370954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37" name="Picture 36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Both functors act on morphisms by taking pre-images.&#10;&#10;\end{document} " title="IguanaTex Bitmap Display">
            <a:extLst>
              <a:ext uri="{FF2B5EF4-FFF2-40B4-BE49-F238E27FC236}">
                <a16:creationId xmlns:a16="http://schemas.microsoft.com/office/drawing/2014/main" id="{81B9A1CD-130F-4993-0D04-99AD3D8EFF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7" y="4161863"/>
            <a:ext cx="6660113" cy="255254"/>
          </a:xfrm>
          <a:prstGeom prst="rect">
            <a:avLst/>
          </a:prstGeom>
        </p:spPr>
      </p:pic>
      <p:pic>
        <p:nvPicPr>
          <p:cNvPr id="39" name="Picture 3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\[ (\mathbb{G_n})_{fin} \simeq \mathbb{FF}^{\textit{op}}_{n-1} \] &#10; &#10;&#10;\end{document} " title="IguanaTex Bitmap Display">
            <a:extLst>
              <a:ext uri="{FF2B5EF4-FFF2-40B4-BE49-F238E27FC236}">
                <a16:creationId xmlns:a16="http://schemas.microsoft.com/office/drawing/2014/main" id="{CD6DA315-078F-7E6B-EAF7-5BC0C28E71A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783" y="4645722"/>
            <a:ext cx="3109544" cy="471938"/>
          </a:xfrm>
          <a:prstGeom prst="rect">
            <a:avLst/>
          </a:prstGeom>
          <a:noFill/>
        </p:spPr>
      </p:pic>
      <p:pic>
        <p:nvPicPr>
          <p:cNvPr id="9" name="Picture 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category of bushes is dually equivalent to \newline finite 3-valued Gödel algebras, which model Gödel-Dummett Logic $\mathcal{G}_3$.&#10;&#10;\end{document} " title="IguanaTex Bitmap Display">
            <a:extLst>
              <a:ext uri="{FF2B5EF4-FFF2-40B4-BE49-F238E27FC236}">
                <a16:creationId xmlns:a16="http://schemas.microsoft.com/office/drawing/2014/main" id="{C257B187-452F-1979-9163-FCE73BC2D11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6073763"/>
            <a:ext cx="9970433" cy="68911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45" name="Picture 44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(\mathbb{G_3})_{fin} \simeq \mathbb{FF}^{\textit{op}}_{2} $&#10;&#10;\end{document} " title="IguanaTex Bitmap Display">
            <a:extLst>
              <a:ext uri="{FF2B5EF4-FFF2-40B4-BE49-F238E27FC236}">
                <a16:creationId xmlns:a16="http://schemas.microsoft.com/office/drawing/2014/main" id="{6F2EA00A-B132-7B5C-4464-10EBD1BE1A7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02" y="5443339"/>
            <a:ext cx="3259115" cy="542684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3955172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mathcal{F}_1$ &#10;&#10;\end{document} " title="IguanaTex Bitmap Display">
            <a:extLst>
              <a:ext uri="{FF2B5EF4-FFF2-40B4-BE49-F238E27FC236}">
                <a16:creationId xmlns:a16="http://schemas.microsoft.com/office/drawing/2014/main" id="{A4BDE26E-0AB4-2103-B109-3633E612BB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29" y="3474490"/>
            <a:ext cx="430370" cy="3503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2" name="Picture 1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Spec($\mathcal{F}_1$)&#10;&#10;\end{document} " title="IguanaTex Bitmap Display">
            <a:extLst>
              <a:ext uri="{FF2B5EF4-FFF2-40B4-BE49-F238E27FC236}">
                <a16:creationId xmlns:a16="http://schemas.microsoft.com/office/drawing/2014/main" id="{A9337165-5BF7-65FD-EEFA-C0F0C08C33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01" y="3528219"/>
            <a:ext cx="1246998" cy="3284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Picture 1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Sub(Spec($\mathcal{F}_1$))&#10;&#10;\end{document} " title="IguanaTex Bitmap Display">
            <a:extLst>
              <a:ext uri="{FF2B5EF4-FFF2-40B4-BE49-F238E27FC236}">
                <a16:creationId xmlns:a16="http://schemas.microsoft.com/office/drawing/2014/main" id="{61DF5333-7EEA-7307-17C2-AEBD00CFB2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425" y="3509130"/>
            <a:ext cx="2045551" cy="3284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2" name="Picture 3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&#10; Finite Forests provide sound and complete \emph{dual-algebraic} semantics for $\mathcal{G}$,  i.e., &#10; for every formula $\phi$ with propositional variables $p_1,..,p_n$: &#10;\end{document} " title="IguanaTex Bitmap Display">
            <a:extLst>
              <a:ext uri="{FF2B5EF4-FFF2-40B4-BE49-F238E27FC236}">
                <a16:creationId xmlns:a16="http://schemas.microsoft.com/office/drawing/2014/main" id="{504BFA82-B1E3-4233-C268-21C7B05F98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9" y="4350882"/>
            <a:ext cx="11581687" cy="716882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9" name="Picture 1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begin{equation*}&#10;  \mathcal{G} \vdash \phi \;\text{ iff }\; Sub(Spec(\mathcal{F}_n)) \models_{H.A.} \phi \;\text{ iff }\; \llbracket \phi \rrbracket_{Sub(Spec(\mathcal{F}_n))}=Spec(\mathcal{F}_n).&#10; \end{equation*}&#10;&#10;\end{document} " title="IguanaTex Bitmap Display">
            <a:extLst>
              <a:ext uri="{FF2B5EF4-FFF2-40B4-BE49-F238E27FC236}">
                <a16:creationId xmlns:a16="http://schemas.microsoft.com/office/drawing/2014/main" id="{EE3B4A64-3DC0-0CA8-068A-689FBD63A58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9" y="5268060"/>
            <a:ext cx="11308768" cy="432863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6" name="Picture 2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Similarly to characteristic functions in the classical case, a formula $\phi$ of $\mathcal{G}$ determines a \emph{sub-forest} of a finite forest for which \emph{$\phi$ is true}.&#10;&#10;\end{document} " title="IguanaTex Bitmap Display">
            <a:extLst>
              <a:ext uri="{FF2B5EF4-FFF2-40B4-BE49-F238E27FC236}">
                <a16:creationId xmlns:a16="http://schemas.microsoft.com/office/drawing/2014/main" id="{C4E3B321-1CF7-2A37-A448-B57A8E8F685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" y="5986127"/>
            <a:ext cx="11046736" cy="676646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3FFF1E-A736-CB77-AC1E-5433C2764F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684" y="486903"/>
            <a:ext cx="11014632" cy="2960506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athcal{F}_1 \cong Sub(Spec(\mathcal{F}_1))$&#10;&#10;\end{document} " title="IguanaTex Bitmap Display">
            <a:extLst>
              <a:ext uri="{FF2B5EF4-FFF2-40B4-BE49-F238E27FC236}">
                <a16:creationId xmlns:a16="http://schemas.microsoft.com/office/drawing/2014/main" id="{752D3FD1-7B7F-7268-00F7-9BEB54FC49D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29" y="733412"/>
            <a:ext cx="2872645" cy="326126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A709B55-3B97-62BB-31BD-52191E6C85C6}"/>
              </a:ext>
            </a:extLst>
          </p:cNvPr>
          <p:cNvSpPr txBox="1">
            <a:spLocks/>
          </p:cNvSpPr>
          <p:nvPr/>
        </p:nvSpPr>
        <p:spPr>
          <a:xfrm>
            <a:off x="4009509" y="-93642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Algebras and Forests</a:t>
            </a:r>
          </a:p>
        </p:txBody>
      </p:sp>
    </p:spTree>
    <p:extLst>
      <p:ext uri="{BB962C8B-B14F-4D97-AF65-F5344CB8AC3E}">
        <p14:creationId xmlns:p14="http://schemas.microsoft.com/office/powerpoint/2010/main" val="315123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F3202-0D87-8C3C-39BE-989215EFFE24}"/>
              </a:ext>
            </a:extLst>
          </p:cNvPr>
          <p:cNvSpPr txBox="1">
            <a:spLocks/>
          </p:cNvSpPr>
          <p:nvPr/>
        </p:nvSpPr>
        <p:spPr>
          <a:xfrm>
            <a:off x="2613813" y="-29798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Sub-object Classifier</a:t>
            </a:r>
          </a:p>
        </p:txBody>
      </p:sp>
      <p:pic>
        <p:nvPicPr>
          <p:cNvPr id="12" name="Picture 1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Generalization from $\mathbb{Set}_{fin}$ or $\mathbb{FF}_1$&#10;&#10;\end{document} " title="IguanaTex Bitmap Display">
            <a:extLst>
              <a:ext uri="{FF2B5EF4-FFF2-40B4-BE49-F238E27FC236}">
                <a16:creationId xmlns:a16="http://schemas.microsoft.com/office/drawing/2014/main" id="{3FCEE4D7-8148-CF8B-E0D8-AD8AAA161A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26" y="688101"/>
            <a:ext cx="3768026" cy="2538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7889CD-8F01-2797-5165-A7C836D948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2215" y="1098712"/>
            <a:ext cx="5169785" cy="20454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824140-EB26-69D2-22A6-89DFC69D8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09" y="527436"/>
            <a:ext cx="5896625" cy="3988893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Characteristic diagram of $f: F \hookrightarrow G$.\newline&#10;The nodes of the sub-forest $Im(f)$ are assigned to $\textcolor{OliveGreen}{\textbf{t}}$.&#10;&#10;\end{document} " title="IguanaTex Bitmap Display">
            <a:extLst>
              <a:ext uri="{FF2B5EF4-FFF2-40B4-BE49-F238E27FC236}">
                <a16:creationId xmlns:a16="http://schemas.microsoft.com/office/drawing/2014/main" id="{B198D022-F721-70A7-D76D-1ECBFADAE1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5" y="4744236"/>
            <a:ext cx="5790338" cy="546473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Characteristic diagram of $\iota_A : A=\{a,b,d\} \subset B=\{a,b,c,d,e\}$.\newline&#10;The elements of the sub-set $A$ are assigned to $\textcolor{OliveGreen}{\textbf{t}}$.&#10;&#10;\end{document} " title="IguanaTex Bitmap Display">
            <a:extLst>
              <a:ext uri="{FF2B5EF4-FFF2-40B4-BE49-F238E27FC236}">
                <a16:creationId xmlns:a16="http://schemas.microsoft.com/office/drawing/2014/main" id="{F8E62DC6-882F-2F0A-3093-1FCC343F57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32" y="3202826"/>
            <a:ext cx="6625459" cy="49158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6BFC72-E556-10B7-A2CE-A4E17BF717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6934" y="5369237"/>
            <a:ext cx="3773497" cy="1488763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top : \mathbf{1} \xrightarrow{true} \Omega$&#10;&#10;\end{document} " title="IguanaTex Bitmap Display">
            <a:extLst>
              <a:ext uri="{FF2B5EF4-FFF2-40B4-BE49-F238E27FC236}">
                <a16:creationId xmlns:a16="http://schemas.microsoft.com/office/drawing/2014/main" id="{54EA11D3-5739-5F08-6E02-207A7E5E34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47" y="4844675"/>
            <a:ext cx="2055304" cy="37673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8" name="Picture 2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Omega := \textbf{1} + \textbf{1}_\bot = Spec(\mathcal{F}_1)$&#10;&#10;\end{document} " title="IguanaTex Bitmap Display">
            <a:extLst>
              <a:ext uri="{FF2B5EF4-FFF2-40B4-BE49-F238E27FC236}">
                <a16:creationId xmlns:a16="http://schemas.microsoft.com/office/drawing/2014/main" id="{07B9B3DC-4FF3-0BE3-8B66-069907E1DAD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766" y="5746522"/>
            <a:ext cx="3864403" cy="367096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C7592-FF24-A759-B675-679A8586C2AC}"/>
              </a:ext>
            </a:extLst>
          </p:cNvPr>
          <p:cNvSpPr txBox="1"/>
          <p:nvPr/>
        </p:nvSpPr>
        <p:spPr>
          <a:xfrm>
            <a:off x="5503172" y="4234822"/>
            <a:ext cx="6501019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sz="2200" dirty="0"/>
              <a:t>The </a:t>
            </a:r>
            <a:r>
              <a:rPr lang="it-IT" sz="2200" i="1" dirty="0"/>
              <a:t>sub-object classifier</a:t>
            </a:r>
            <a:r>
              <a:rPr lang="it-IT" sz="2200" dirty="0"/>
              <a:t> for finite forests is given by:</a:t>
            </a:r>
          </a:p>
        </p:txBody>
      </p:sp>
    </p:spTree>
    <p:extLst>
      <p:ext uri="{BB962C8B-B14F-4D97-AF65-F5344CB8AC3E}">
        <p14:creationId xmlns:p14="http://schemas.microsoft.com/office/powerpoint/2010/main" val="340244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42088E-53FF-78F7-E1B1-54C3EB8CE1E7}"/>
              </a:ext>
            </a:extLst>
          </p:cNvPr>
          <p:cNvSpPr txBox="1">
            <a:spLocks/>
          </p:cNvSpPr>
          <p:nvPr/>
        </p:nvSpPr>
        <p:spPr>
          <a:xfrm>
            <a:off x="3474775" y="-110783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Exponential Object</a:t>
            </a:r>
          </a:p>
        </p:txBody>
      </p:sp>
      <p:pic>
        <p:nvPicPr>
          <p:cNvPr id="42" name="Picture 4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[ (\textbf{1}_\bot) ^ {\textbf{1}_\bot} =  2( 3\cdot\textbf{1})_\bot \]&#10;&#10;\end{document} " title="IguanaTex Bitmap Display">
            <a:extLst>
              <a:ext uri="{FF2B5EF4-FFF2-40B4-BE49-F238E27FC236}">
                <a16:creationId xmlns:a16="http://schemas.microsoft.com/office/drawing/2014/main" id="{6E93D91F-BD99-B3C0-61CE-9E606861D0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51" y="6045860"/>
            <a:ext cx="2667054" cy="380192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9" name="Picture 2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In the case of $\mathbb{Set}$ we have \emph{currying} and the exponential set $B^A := \{A \xrightarrow{f} B \}$.\newline For \emph{bushes}/$\mathbb{FF}_2$ we have something analogous:&#10;&#10;\end{document} " title="IguanaTex Bitmap Display">
            <a:extLst>
              <a:ext uri="{FF2B5EF4-FFF2-40B4-BE49-F238E27FC236}">
                <a16:creationId xmlns:a16="http://schemas.microsoft.com/office/drawing/2014/main" id="{3D511902-BF70-7DD1-5ACE-18674705AF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1" y="324396"/>
            <a:ext cx="10521906" cy="805064"/>
          </a:xfrm>
          <a:prstGeom prst="rect">
            <a:avLst/>
          </a:prstGeom>
        </p:spPr>
      </p:pic>
      <p:pic>
        <p:nvPicPr>
          <p:cNvPr id="46" name="Picture 4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begin{gather*}&#10;  Hom(C \times A, B) \cong Hom(C,B^A) \\&#10;  g \xleftrightarrow{1:1} \hat{g} \;\;\;\;\;\;  eval \circ (\hat{g}\times id_A) = g&#10; \end{gather*} &#10;&#10;\end{document} " title="IguanaTex Bitmap Display">
            <a:extLst>
              <a:ext uri="{FF2B5EF4-FFF2-40B4-BE49-F238E27FC236}">
                <a16:creationId xmlns:a16="http://schemas.microsoft.com/office/drawing/2014/main" id="{A85A547B-72A3-6E2D-AC20-0C6491EACC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34" y="1176935"/>
            <a:ext cx="4582039" cy="1003893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8" name="Picture 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A=B=C=\textbf{1}_\bot$&#10;&#10;\end{document} " title="IguanaTex Bitmap Display">
            <a:extLst>
              <a:ext uri="{FF2B5EF4-FFF2-40B4-BE49-F238E27FC236}">
                <a16:creationId xmlns:a16="http://schemas.microsoft.com/office/drawing/2014/main" id="{8CF11A93-31E9-CE9B-3688-68A0375E6BD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1" y="2401200"/>
            <a:ext cx="2118521" cy="24622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2396A6-350A-7594-49A3-89D8A1EA9F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97" y="2715936"/>
            <a:ext cx="3841278" cy="1179127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begin{gather*}&#10;  \{C \times A \xrightarrow{g} B\} \;\;\cong\;\; \{C \xrightarrow{\hat{g}} B^A\} \\&#10;  g : (c,a) \mapsto g(c,a) \;\;\xleftrightarrow{1:1}\;\; \hat{g} : c \mapsto g(c,-) \\&#10;eval(\hat{g}(c),a) = g(c,a)&#10; \end{gather*} &#10;&#10;&#10;\end{document} " title="IguanaTex Bitmap Display">
            <a:extLst>
              <a:ext uri="{FF2B5EF4-FFF2-40B4-BE49-F238E27FC236}">
                <a16:creationId xmlns:a16="http://schemas.microsoft.com/office/drawing/2014/main" id="{358E4B89-9805-1362-0D76-922CAECF543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16" y="924636"/>
            <a:ext cx="4582040" cy="1260955"/>
          </a:xfrm>
          <a:prstGeom prst="rect">
            <a:avLst/>
          </a:prstGeom>
          <a:noFill/>
        </p:spPr>
      </p:pic>
      <p:pic>
        <p:nvPicPr>
          <p:cNvPr id="54" name="Picture 5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F ^ G = \prod_{j=1}^{n} \sum_{i=1}^{m} ( | (F_i)_\bot |^{|G_j|} (\;(\; (|(F_i)_\bot|^{|(G_j)_\bot|} -1)\mathbf{1} )_\bot\;) )$&#10;&#10;\end{document} " title="IguanaTex Bitmap Display">
            <a:extLst>
              <a:ext uri="{FF2B5EF4-FFF2-40B4-BE49-F238E27FC236}">
                <a16:creationId xmlns:a16="http://schemas.microsoft.com/office/drawing/2014/main" id="{E25F570E-85CA-C982-2F70-433AC1C1912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" y="6486285"/>
            <a:ext cx="5786127" cy="312592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6FD634-B0E9-F389-7822-1835862F10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894" y="4278040"/>
            <a:ext cx="4121959" cy="1042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3147CC-6275-E5B4-83FA-45AC9E4F59A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47997" y="2955078"/>
            <a:ext cx="7328762" cy="30406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932265-23CB-B70A-D534-4D2376EB7ADE}"/>
              </a:ext>
            </a:extLst>
          </p:cNvPr>
          <p:cNvSpPr txBox="1"/>
          <p:nvPr/>
        </p:nvSpPr>
        <p:spPr>
          <a:xfrm>
            <a:off x="6803185" y="2379186"/>
            <a:ext cx="33089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i="1" dirty="0">
                <a:highlight>
                  <a:srgbClr val="FFFF00"/>
                </a:highlight>
              </a:rPr>
              <a:t>Exponential Encoding</a:t>
            </a:r>
          </a:p>
        </p:txBody>
      </p:sp>
      <p:pic>
        <p:nvPicPr>
          <p:cNvPr id="24" name="Picture 2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B_\bot ^{A_\bot} = | B_\bot |^{|A|} (\;(\; (|B_\bot|^{|A_\bot|} -1)\mathbf{1} )_\bot\;)$&#10;\end{document} " title="IguanaTex Bitmap Display">
            <a:extLst>
              <a:ext uri="{FF2B5EF4-FFF2-40B4-BE49-F238E27FC236}">
                <a16:creationId xmlns:a16="http://schemas.microsoft.com/office/drawing/2014/main" id="{4B43A886-3D96-8BF3-7DED-48E3C96C984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4" y="6045860"/>
            <a:ext cx="4562911" cy="356976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34" name="Picture 3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textbf{1}_\bot \times_{\mathbb{FF}_2} \textbf{1}_\bot \rightarrow \textbf{1}_\bot $&#10;\end{document} " title="IguanaTex Bitmap Display">
            <a:extLst>
              <a:ext uri="{FF2B5EF4-FFF2-40B4-BE49-F238E27FC236}">
                <a16:creationId xmlns:a16="http://schemas.microsoft.com/office/drawing/2014/main" id="{77A4BDAB-F9D6-3F67-4AC0-C83747DEB09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" y="3920165"/>
            <a:ext cx="1955214" cy="2295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  <p:pic>
        <p:nvPicPr>
          <p:cNvPr id="36" name="Picture 3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textbf{1}_\bot  \rightarrow (\textbf{1}_\bot)^{\textbf{1}_\bot} $&#10;\end{document} " title="IguanaTex Bitmap Display">
            <a:extLst>
              <a:ext uri="{FF2B5EF4-FFF2-40B4-BE49-F238E27FC236}">
                <a16:creationId xmlns:a16="http://schemas.microsoft.com/office/drawing/2014/main" id="{DA88BA73-7BD2-9087-9436-8F66B0005AA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85" y="5387205"/>
            <a:ext cx="1438476" cy="2712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22038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BC0A57-4C27-37B2-A218-61F48CE3463A}"/>
              </a:ext>
            </a:extLst>
          </p:cNvPr>
          <p:cNvSpPr txBox="1">
            <a:spLocks/>
          </p:cNvSpPr>
          <p:nvPr/>
        </p:nvSpPr>
        <p:spPr>
          <a:xfrm>
            <a:off x="2412808" y="-45429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Bushes and Topoi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26E1AC-7464-E748-860A-9619226460CC}"/>
              </a:ext>
            </a:extLst>
          </p:cNvPr>
          <p:cNvSpPr txBox="1"/>
          <p:nvPr/>
        </p:nvSpPr>
        <p:spPr>
          <a:xfrm>
            <a:off x="492248" y="3114794"/>
            <a:ext cx="1134829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highlight>
                  <a:srgbClr val="FFFF00"/>
                </a:highlight>
              </a:rPr>
              <a:t>Topoi are a categorical generalization of sets and provide an ideal framework for non-classical logic.</a:t>
            </a:r>
            <a:endParaRPr lang="it-IT" sz="2600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highlight>
                  <a:srgbClr val="FFFF00"/>
                </a:highlight>
              </a:rPr>
              <a:t>The category of </a:t>
            </a:r>
            <a:r>
              <a:rPr lang="it-IT" sz="2800" i="1" dirty="0">
                <a:highlight>
                  <a:srgbClr val="FFFF00"/>
                </a:highlight>
              </a:rPr>
              <a:t>Bushes          </a:t>
            </a:r>
            <a:r>
              <a:rPr lang="it-IT" sz="2800" dirty="0">
                <a:highlight>
                  <a:srgbClr val="FFFF00"/>
                </a:highlight>
              </a:rPr>
              <a:t>is a topos</a:t>
            </a:r>
            <a:r>
              <a:rPr lang="it-IT" sz="2200" dirty="0">
                <a:highlight>
                  <a:srgbClr val="FFFF00"/>
                </a:highlight>
              </a:rPr>
              <a:t>.</a:t>
            </a:r>
            <a:r>
              <a:rPr lang="it-IT" sz="2200" dirty="0"/>
              <a:t> 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1D88E-3D1A-0AE2-10A7-4E9E74BE7DB9}"/>
              </a:ext>
            </a:extLst>
          </p:cNvPr>
          <p:cNvSpPr txBox="1"/>
          <p:nvPr/>
        </p:nvSpPr>
        <p:spPr>
          <a:xfrm>
            <a:off x="2106296" y="4473586"/>
            <a:ext cx="73058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i="1" dirty="0"/>
              <a:t>Bushes as a </a:t>
            </a:r>
            <a:r>
              <a:rPr lang="it-IT" sz="3000" i="1" dirty="0">
                <a:highlight>
                  <a:srgbClr val="FFFF00"/>
                </a:highlight>
              </a:rPr>
              <a:t>best-of-both-worlds</a:t>
            </a:r>
            <a:r>
              <a:rPr lang="it-IT" sz="3000" i="1" dirty="0"/>
              <a:t> semantics</a:t>
            </a:r>
          </a:p>
        </p:txBody>
      </p:sp>
      <p:pic>
        <p:nvPicPr>
          <p:cNvPr id="16" name="Picture 1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\begin{itemize}&#10;\item Dual-algebraic semantics completely characterizes $\mathcal{G}_3$ at the propositional level.&#10;\item Topos on which one can develop \emph{first order} semantics for $\mathcal{G}_3$ based on \emph{bushes} instead of \emph{sets}.&#10;\end{itemize}&#10;\end{document} " title="IguanaTex Bitmap Display">
            <a:extLst>
              <a:ext uri="{FF2B5EF4-FFF2-40B4-BE49-F238E27FC236}">
                <a16:creationId xmlns:a16="http://schemas.microsoft.com/office/drawing/2014/main" id="{71276D91-24C8-6580-DB88-675E1D6A77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74" y="5104356"/>
            <a:ext cx="10492851" cy="162979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A \emph{Topos} $\mathcal{E}$ is a category $\mathcal{E}$ such that:&#10; \begin{enumerate}&#10;  \item $\mathcal{E}$ is finitely complete.&#10;  \item $\mathcal{E}$ has a sub-object classifier.&#10;  \item $\mathcal{E}$ has exponential objects.&#10; \end{enumerate}&#10;&#10;\end{document} " title="IguanaTex Bitmap Display">
            <a:extLst>
              <a:ext uri="{FF2B5EF4-FFF2-40B4-BE49-F238E27FC236}">
                <a16:creationId xmlns:a16="http://schemas.microsoft.com/office/drawing/2014/main" id="{ACF63DEE-2EE9-7E95-A603-9E030AD2A90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96978"/>
            <a:ext cx="5484224" cy="23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Picture 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mathbb{FF}_{2} $&#10;\end{document} " title="IguanaTex Bitmap Display">
            <a:extLst>
              <a:ext uri="{FF2B5EF4-FFF2-40B4-BE49-F238E27FC236}">
                <a16:creationId xmlns:a16="http://schemas.microsoft.com/office/drawing/2014/main" id="{3DA318C1-E06C-4FFC-F901-61A269DCD31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75" y="4022460"/>
            <a:ext cx="613000" cy="339001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Examples of \emph{Topoi}:&#10;\begin{itemize}&#10;\item $\mathbb{Set}$&#10;\item Presheaves&#10;\item M-sets&#10;\end{itemize}&#10;&#10;\end{document} " title="IguanaTex Bitmap Display">
            <a:extLst>
              <a:ext uri="{FF2B5EF4-FFF2-40B4-BE49-F238E27FC236}">
                <a16:creationId xmlns:a16="http://schemas.microsoft.com/office/drawing/2014/main" id="{33334E23-02B5-CAB0-60A6-1CB8F93B5B4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8" y="696577"/>
            <a:ext cx="2189261" cy="1760134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1. follows from the duality with Gödel algebras exploiting the universal algebra fact that locally finite varieties are finitely complete.&#10;&#10;\end{document} " title="IguanaTex Bitmap Display">
            <a:extLst>
              <a:ext uri="{FF2B5EF4-FFF2-40B4-BE49-F238E27FC236}">
                <a16:creationId xmlns:a16="http://schemas.microsoft.com/office/drawing/2014/main" id="{6FD6F9CD-604B-E8BB-B2AD-9FC8C11902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59" y="2530949"/>
            <a:ext cx="9122016" cy="5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5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D1295-C84E-8B61-02F2-CD91FF0CD54A}"/>
              </a:ext>
            </a:extLst>
          </p:cNvPr>
          <p:cNvSpPr txBox="1">
            <a:spLocks/>
          </p:cNvSpPr>
          <p:nvPr/>
        </p:nvSpPr>
        <p:spPr>
          <a:xfrm>
            <a:off x="3711009" y="4350822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counterexample</a:t>
            </a:r>
          </a:p>
        </p:txBody>
      </p:sp>
      <p:pic>
        <p:nvPicPr>
          <p:cNvPr id="12" name="Picture 1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category of \emph{bushes}/$\mathbb{FF}_2$ is a \emph{topos}.&#10;\end{document} " title="IguanaTex Bitmap Display">
            <a:extLst>
              <a:ext uri="{FF2B5EF4-FFF2-40B4-BE49-F238E27FC236}">
                <a16:creationId xmlns:a16="http://schemas.microsoft.com/office/drawing/2014/main" id="{C298A973-7D1F-2DF0-B9FB-8BD81F603E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16" y="561976"/>
            <a:ext cx="6157250" cy="3687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DD352C-B0F1-8DA4-F85B-A9118BDA3646}"/>
              </a:ext>
            </a:extLst>
          </p:cNvPr>
          <p:cNvSpPr txBox="1"/>
          <p:nvPr/>
        </p:nvSpPr>
        <p:spPr>
          <a:xfrm>
            <a:off x="4484587" y="3021000"/>
            <a:ext cx="18838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 b="1" i="1" dirty="0"/>
              <a:t>New result</a:t>
            </a:r>
          </a:p>
        </p:txBody>
      </p:sp>
      <p:pic>
        <p:nvPicPr>
          <p:cNvPr id="9" name="Picture 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athbb{FF}_{k\geq3}$ is \emph{not} a Topos&#10;&#10;\end{document} " title="IguanaTex Bitmap Display">
            <a:extLst>
              <a:ext uri="{FF2B5EF4-FFF2-40B4-BE49-F238E27FC236}">
                <a16:creationId xmlns:a16="http://schemas.microsoft.com/office/drawing/2014/main" id="{407B6577-2933-13F2-62E4-15C137D7259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31" y="3705999"/>
            <a:ext cx="4932921" cy="513847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8E20CD-2CD3-FB69-2CF1-788C9279774C}"/>
              </a:ext>
            </a:extLst>
          </p:cNvPr>
          <p:cNvSpPr txBox="1"/>
          <p:nvPr/>
        </p:nvSpPr>
        <p:spPr>
          <a:xfrm>
            <a:off x="4957474" y="-20294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i="1" dirty="0"/>
              <a:t>Idea</a:t>
            </a:r>
          </a:p>
        </p:txBody>
      </p:sp>
      <p:pic>
        <p:nvPicPr>
          <p:cNvPr id="19" name="Picture 1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 &#10;What about \emph{higher} finite forests $\mathbb{FF}_k$ with $k&gt;2$ ?&#10;\end{document} " title="IguanaTex Bitmap Display">
            <a:extLst>
              <a:ext uri="{FF2B5EF4-FFF2-40B4-BE49-F238E27FC236}">
                <a16:creationId xmlns:a16="http://schemas.microsoft.com/office/drawing/2014/main" id="{90B6D7C6-3A38-15C6-6695-1F34038C76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44" y="2622721"/>
            <a:ext cx="7968693" cy="331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3" name="Picture 2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The objective of the counterexample is to show that $\mathbb{FF}_k$ with $k&gt;2$ \emph{fails} to have an exponential object $F^G$ for all \emph{finite forests} $F, G$. &#10;&#10;\end{document} " title="IguanaTex Bitmap Display">
            <a:extLst>
              <a:ext uri="{FF2B5EF4-FFF2-40B4-BE49-F238E27FC236}">
                <a16:creationId xmlns:a16="http://schemas.microsoft.com/office/drawing/2014/main" id="{7E74B3E9-6F09-0A65-8C3F-3564FF97C7F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6" y="4994337"/>
            <a:ext cx="11373027" cy="6971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1" name="Picture 20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This is done in two stages. First in $\mathbb{FF}_3$ and then in $\mathbb{FF}_k$ with $k&gt;3$.&#10;\end{document} " title="IguanaTex Bitmap Display">
            <a:extLst>
              <a:ext uri="{FF2B5EF4-FFF2-40B4-BE49-F238E27FC236}">
                <a16:creationId xmlns:a16="http://schemas.microsoft.com/office/drawing/2014/main" id="{0197F04C-7BE3-0B79-D565-56AE4B79819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48" y="5971591"/>
            <a:ext cx="9468107" cy="283739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The crucial point is the existence of exponential objects.&#10;\newline &#10;Arrows between trees in $\mathbb{FF}_2$ behave nearly as functions between finite sets. This is because arrows $f$ from $B_\bot$ to a target $C_\bot$ are  basically set-functions with the only constraint that the root of $B_\bot$  be sent to the root of $C_\bot$.&#10;&#10;\end{document} " title="IguanaTex Bitmap Display">
            <a:extLst>
              <a:ext uri="{FF2B5EF4-FFF2-40B4-BE49-F238E27FC236}">
                <a16:creationId xmlns:a16="http://schemas.microsoft.com/office/drawing/2014/main" id="{BD0FA4F1-EAC7-6F2F-2E42-40D827EAF62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80" y="1069935"/>
            <a:ext cx="10465224" cy="13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4B7A47-8867-F9FF-B352-076A6F1A0BAD}"/>
              </a:ext>
            </a:extLst>
          </p:cNvPr>
          <p:cNvSpPr txBox="1">
            <a:spLocks/>
          </p:cNvSpPr>
          <p:nvPr/>
        </p:nvSpPr>
        <p:spPr>
          <a:xfrm>
            <a:off x="3612223" y="-61892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Counter-Example (i)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AFB920-43C7-1190-D57B-BFB494B4C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129" y="69914"/>
            <a:ext cx="4015870" cy="16326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6383DC-F230-E2A1-2EFE-2B4AC4F96CE1}"/>
              </a:ext>
            </a:extLst>
          </p:cNvPr>
          <p:cNvSpPr txBox="1"/>
          <p:nvPr/>
        </p:nvSpPr>
        <p:spPr>
          <a:xfrm>
            <a:off x="8794544" y="1744825"/>
            <a:ext cx="3134766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sz="2800" b="1" dirty="0"/>
              <a:t>Lack of</a:t>
            </a:r>
            <a:r>
              <a:rPr lang="it-IT" sz="2800" b="1" i="1" dirty="0"/>
              <a:t> uniqueness </a:t>
            </a:r>
            <a:r>
              <a:rPr lang="it-IT" sz="2800" b="1" dirty="0"/>
              <a:t>of adjoint h-maps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C6A64-A251-B9ED-3631-1D7307626980}"/>
              </a:ext>
            </a:extLst>
          </p:cNvPr>
          <p:cNvSpPr txBox="1"/>
          <p:nvPr/>
        </p:nvSpPr>
        <p:spPr>
          <a:xfrm>
            <a:off x="8794543" y="2657108"/>
            <a:ext cx="3337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“there are 8 h-maps that need to be encoded and at the same time there are 11 branches”</a:t>
            </a:r>
            <a:endParaRPr lang="it-IT" sz="2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5EED5-59AF-C325-2560-8748BF6C2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4" y="2011005"/>
            <a:ext cx="7986078" cy="4123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F1F6C4-426B-8744-F564-02AAD2CC7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416" y="5090377"/>
            <a:ext cx="7193817" cy="176762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In $\mathbb{FF}_3$ we consider a sub-collection of arrows $\{h_j\}$  called \emph{h-maps} \newline&#10; from $C \times_{\mathbb{FF}_3} A = \{c_0 &lt; c_1 &lt; c_2\} \times_{\mathbb{FF}_3} \{a_0 &lt; a_1\}$ to $B = \{b_0 &lt; b_1\}$,\newline  which send the sub-forest $\{c_0 &lt; c_1\} \times \{a_0 &lt; a_1\}$ to the root $b_0$ of $B$. &#10;\end{document} " title="IguanaTex Bitmap Display">
            <a:extLst>
              <a:ext uri="{FF2B5EF4-FFF2-40B4-BE49-F238E27FC236}">
                <a16:creationId xmlns:a16="http://schemas.microsoft.com/office/drawing/2014/main" id="{1E7D3D07-9284-E180-AFDB-B0B7C16394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0" y="769404"/>
            <a:ext cx="8322635" cy="9542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55609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4B7A47-8867-F9FF-B352-076A6F1A0BAD}"/>
              </a:ext>
            </a:extLst>
          </p:cNvPr>
          <p:cNvSpPr txBox="1">
            <a:spLocks/>
          </p:cNvSpPr>
          <p:nvPr/>
        </p:nvSpPr>
        <p:spPr>
          <a:xfrm>
            <a:off x="3667819" y="35768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Counter-Example (ii)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6383DC-F230-E2A1-2EFE-2B4AC4F96CE1}"/>
              </a:ext>
            </a:extLst>
          </p:cNvPr>
          <p:cNvSpPr txBox="1"/>
          <p:nvPr/>
        </p:nvSpPr>
        <p:spPr>
          <a:xfrm>
            <a:off x="9073016" y="1875169"/>
            <a:ext cx="2949803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sz="2800" b="1" dirty="0"/>
              <a:t>Lack of</a:t>
            </a:r>
            <a:r>
              <a:rPr lang="it-IT" sz="2800" b="1" i="1" dirty="0"/>
              <a:t> existence </a:t>
            </a:r>
            <a:r>
              <a:rPr lang="it-IT" sz="2800" b="1" dirty="0"/>
              <a:t>of adjoint h-maps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DC6A64-A251-B9ED-3631-1D7307626980}"/>
              </a:ext>
            </a:extLst>
          </p:cNvPr>
          <p:cNvSpPr txBox="1"/>
          <p:nvPr/>
        </p:nvSpPr>
        <p:spPr>
          <a:xfrm>
            <a:off x="9021081" y="2893160"/>
            <a:ext cx="33375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“there are 48 h-maps that need to be encoded and at the same time there are 11 branches”</a:t>
            </a:r>
            <a:endParaRPr lang="it-IT" sz="2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13FA0-659E-F8AD-04AC-8930496A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876" y="-6871"/>
            <a:ext cx="3761124" cy="1931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3D5722-18E7-35EC-A857-8CA00A508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86" y="1631856"/>
            <a:ext cx="7719328" cy="5159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0E0C13-3190-A6AA-90D0-192BFA778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377" y="5221301"/>
            <a:ext cx="6551623" cy="156966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If we move on to $\mathbb{FF}_4$ or any $\mathbb{FF}_{k&gt;3}$ we get the full product, not just a sub-forest of, $C \times A= (\textbf{1}_\bot)_\bot \times \textbf{1}_\bot$ given by  $( (\textbf{1}_\bot \times \textbf{1}_\bot) + \textbf{1}_\bot +  (\textbf{1}_\bot)_\bot)_\bot$.&#10;&#10;\end{document} " title="IguanaTex Bitmap Display">
            <a:extLst>
              <a:ext uri="{FF2B5EF4-FFF2-40B4-BE49-F238E27FC236}">
                <a16:creationId xmlns:a16="http://schemas.microsoft.com/office/drawing/2014/main" id="{305D4ABC-F3D3-EFDE-A7FC-CB4DF51EFE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6" y="1001726"/>
            <a:ext cx="8708320" cy="5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51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5E4EA8-E8AF-4DE2-81FD-338A059AC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AF2EB-AFFC-5072-5FE5-03B9ABD03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48" b="19834"/>
          <a:stretch/>
        </p:blipFill>
        <p:spPr>
          <a:xfrm>
            <a:off x="21" y="-4237"/>
            <a:ext cx="12191979" cy="68579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1F2A19A-CC19-4AE7-A29C-C80120466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83874"/>
            <a:ext cx="12191999" cy="4705352"/>
          </a:xfrm>
          <a:prstGeom prst="rect">
            <a:avLst/>
          </a:prstGeom>
          <a:gradFill flip="none" rotWithShape="1">
            <a:gsLst>
              <a:gs pos="45000">
                <a:srgbClr val="000000">
                  <a:alpha val="35000"/>
                </a:srgbClr>
              </a:gs>
              <a:gs pos="55000">
                <a:srgbClr val="000000">
                  <a:alpha val="35000"/>
                </a:srgbClr>
              </a:gs>
              <a:gs pos="25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75000">
                <a:srgbClr val="000000">
                  <a:alpha val="2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1D27B-AE19-C9B2-2262-404DCE1C5DF6}"/>
              </a:ext>
            </a:extLst>
          </p:cNvPr>
          <p:cNvSpPr txBox="1"/>
          <p:nvPr/>
        </p:nvSpPr>
        <p:spPr>
          <a:xfrm>
            <a:off x="5338761" y="2809875"/>
            <a:ext cx="1514476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4200" b="1" i="1" dirty="0"/>
              <a:t>Topoi</a:t>
            </a:r>
          </a:p>
        </p:txBody>
      </p:sp>
    </p:spTree>
    <p:extLst>
      <p:ext uri="{BB962C8B-B14F-4D97-AF65-F5344CB8AC3E}">
        <p14:creationId xmlns:p14="http://schemas.microsoft.com/office/powerpoint/2010/main" val="1930331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D970-CDD6-15F9-9F92-8B64C28BC581}"/>
              </a:ext>
            </a:extLst>
          </p:cNvPr>
          <p:cNvSpPr txBox="1">
            <a:spLocks/>
          </p:cNvSpPr>
          <p:nvPr/>
        </p:nvSpPr>
        <p:spPr>
          <a:xfrm>
            <a:off x="3341011" y="-95964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Language of our Topos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3B393-5945-20E4-179E-3B007C806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041" y="450691"/>
            <a:ext cx="4421726" cy="4318894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neg : \Omega \rightarrow \Omega$ is the characteristic arrow of $\bot : \textbf{1} \xrightarrow{false} \Omega$.&#10;\end{document} " title="IguanaTex Bitmap Display">
            <a:extLst>
              <a:ext uri="{FF2B5EF4-FFF2-40B4-BE49-F238E27FC236}">
                <a16:creationId xmlns:a16="http://schemas.microsoft.com/office/drawing/2014/main" id="{FC053B82-ED64-84E2-33F5-80D020E74D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50" y="4873684"/>
            <a:ext cx="7136129" cy="33569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  <p:pic>
        <p:nvPicPr>
          <p:cNvPr id="10" name="Picture 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 $\land$ is the characteristic arrow of $\top \times \top : \textbf{1} \times \textbf{1} \rightarrow \Omega \times \Omega$.&#10;\end{document} " title="IguanaTex Bitmap Display">
            <a:extLst>
              <a:ext uri="{FF2B5EF4-FFF2-40B4-BE49-F238E27FC236}">
                <a16:creationId xmlns:a16="http://schemas.microsoft.com/office/drawing/2014/main" id="{3E502196-4F38-4217-0B9F-3D79C17F42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54" y="5468933"/>
            <a:ext cx="6749802" cy="203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185044-BFF5-60CA-936C-95C256A813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1603" y="1332513"/>
            <a:ext cx="2760161" cy="1508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AD7ACB-AA73-5EBC-5B00-E9F9491A4A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0231" y="2962228"/>
            <a:ext cx="2562904" cy="1458204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\lor$ is the character of the image of  $(id_\Omega \times \top) + (\top \times id_\Omega) : \Omega + \Omega \rightarrow \Omega \times \Omega $. &#10;&#10;\end{document} " title="IguanaTex Bitmap Display">
            <a:extLst>
              <a:ext uri="{FF2B5EF4-FFF2-40B4-BE49-F238E27FC236}">
                <a16:creationId xmlns:a16="http://schemas.microsoft.com/office/drawing/2014/main" id="{A665F47F-14CB-0B59-A297-644B375458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54" y="5935262"/>
            <a:ext cx="8525568" cy="263125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Rightarrow$ is the character of $e$ with $Eq(\land,\pi_1) = E \overset{e}{\rightarrowtail} \Omega \times \Omega\; \substack{\xrightarrow[\pi_1]{}\\[-2.2em] \xrightarrow[]{\land\;}} \; \Omega$.&#10;\end{document} " title="IguanaTex Bitmap Display">
            <a:extLst>
              <a:ext uri="{FF2B5EF4-FFF2-40B4-BE49-F238E27FC236}">
                <a16:creationId xmlns:a16="http://schemas.microsoft.com/office/drawing/2014/main" id="{2A09862F-DACA-5B0C-EAD5-F1524220B10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54" y="6264797"/>
            <a:ext cx="7137671" cy="5234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6E8C4D-8175-D81F-DAE4-618B983548E4}"/>
              </a:ext>
            </a:extLst>
          </p:cNvPr>
          <p:cNvSpPr txBox="1"/>
          <p:nvPr/>
        </p:nvSpPr>
        <p:spPr>
          <a:xfrm>
            <a:off x="1326654" y="1004034"/>
            <a:ext cx="256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highlight>
                  <a:srgbClr val="FFFF00"/>
                </a:highlight>
              </a:rPr>
              <a:t>Truth constants: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0E294-0696-4931-C3E8-D96F92AB9860}"/>
              </a:ext>
            </a:extLst>
          </p:cNvPr>
          <p:cNvSpPr txBox="1"/>
          <p:nvPr/>
        </p:nvSpPr>
        <p:spPr>
          <a:xfrm>
            <a:off x="4376927" y="4246365"/>
            <a:ext cx="232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highlight>
                  <a:srgbClr val="FFFF00"/>
                </a:highlight>
              </a:rPr>
              <a:t>Connectives</a:t>
            </a:r>
            <a:r>
              <a:rPr lang="it-IT" sz="2800" dirty="0">
                <a:highlight>
                  <a:srgbClr val="FFFF00"/>
                </a:highlight>
              </a:rPr>
              <a:t>:</a:t>
            </a:r>
          </a:p>
        </p:txBody>
      </p:sp>
      <p:pic>
        <p:nvPicPr>
          <p:cNvPr id="28" name="Picture 2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ranslation from the language of $\mathbb{Set}$ to that of  \emph{bushes}/$\mathbb{FF_2}$.&#10;\end{document} " title="IguanaTex Bitmap Display">
            <a:extLst>
              <a:ext uri="{FF2B5EF4-FFF2-40B4-BE49-F238E27FC236}">
                <a16:creationId xmlns:a16="http://schemas.microsoft.com/office/drawing/2014/main" id="{1B2CEAC2-631B-A06F-BC5C-9780B2AE43E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9" y="625802"/>
            <a:ext cx="8308101" cy="31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65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19B3-BBE8-34CC-FA95-E3D5F7CD66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04646" y="-28572"/>
            <a:ext cx="3755787" cy="5768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it-I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Gödel-Dummett Logic</a:t>
            </a:r>
            <a:endParaRPr lang="it-IT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4131E-4512-25C0-D161-8031646236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4820" y="2403659"/>
            <a:ext cx="11337180" cy="102534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it-I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Intermediate, </a:t>
            </a:r>
            <a:r>
              <a:rPr lang="it-I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a.k.a</a:t>
            </a:r>
            <a:r>
              <a:rPr lang="it-IT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Superintuitionistic </a:t>
            </a:r>
            <a:r>
              <a:rPr lang="it-I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Logic, obtained by extending </a:t>
            </a:r>
            <a:r>
              <a:rPr lang="it-IT" sz="3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Intuitionistic propositional Logic with the «</a:t>
            </a:r>
            <a:r>
              <a:rPr lang="it-IT" sz="3000" i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pre-linearity</a:t>
            </a:r>
            <a:r>
              <a:rPr lang="it-IT" sz="3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» axiom</a:t>
            </a:r>
            <a:r>
              <a:rPr lang="it-IT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10" name="Picture 9" descr="\documentclass{article}&#10;\usepackage{amsmath}&#10;\pagestyle{empty}&#10;\begin{document}&#10;&#10;$\mathcal{G} := \textbf{IPL} \; + \; ((\phi \Rightarrow \psi) \lor (\psi \Rightarrow \phi))$&#10;&#10;&#10;\end{document}" title="IguanaTex Bitmap Display">
            <a:extLst>
              <a:ext uri="{FF2B5EF4-FFF2-40B4-BE49-F238E27FC236}">
                <a16:creationId xmlns:a16="http://schemas.microsoft.com/office/drawing/2014/main" id="{7D919B24-1CDE-692B-A243-6ED4F1D9463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96" y="3742917"/>
            <a:ext cx="7241227" cy="49022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9" name="Picture 8" descr="\documentclass{article}&#10;\usepackage{amsmath}&#10;\pagestyle{empty}&#10;\begin{document}&#10;&#10;${\textbf{IPL}} \subset \mathcal{G} \subset {\textbf{CPL}}$&#10;&#10;&#10;\end{document}" title="IguanaTex Bitmap Display">
            <a:extLst>
              <a:ext uri="{FF2B5EF4-FFF2-40B4-BE49-F238E27FC236}">
                <a16:creationId xmlns:a16="http://schemas.microsoft.com/office/drawing/2014/main" id="{767E3ADA-52B3-67D8-C7E0-91EE7ACAFC6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913" y="5070934"/>
            <a:ext cx="3730173" cy="411287"/>
          </a:xfrm>
          <a:prstGeom prst="rect">
            <a:avLst/>
          </a:prstGeom>
          <a:noFill/>
        </p:spPr>
      </p:pic>
      <p:pic>
        <p:nvPicPr>
          <p:cNvPr id="8" name="Picture 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\begin{document}&#10;&#10; $\phi \lor \neg \phi$&#10;&#10;&#10;\end{document} " title="IguanaTex Bitmap Display">
            <a:extLst>
              <a:ext uri="{FF2B5EF4-FFF2-40B4-BE49-F238E27FC236}">
                <a16:creationId xmlns:a16="http://schemas.microsoft.com/office/drawing/2014/main" id="{50EC74F6-9F32-CFEE-9916-C843FF03EB0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41" y="922564"/>
            <a:ext cx="1452623" cy="453186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EE0B13-3A73-78A8-D42B-4FC31179F1EB}"/>
              </a:ext>
            </a:extLst>
          </p:cNvPr>
          <p:cNvSpPr txBox="1"/>
          <p:nvPr/>
        </p:nvSpPr>
        <p:spPr>
          <a:xfrm>
            <a:off x="526051" y="1031502"/>
            <a:ext cx="11665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/>
              <a:t>In a nutshell, </a:t>
            </a:r>
          </a:p>
          <a:p>
            <a:r>
              <a:rPr lang="it-IT" sz="2800" i="1" dirty="0">
                <a:highlight>
                  <a:srgbClr val="FFFF00"/>
                </a:highlight>
              </a:rPr>
              <a:t>Intuitionistic Logic is Classical Logic without the «Law of Excluded Middle».</a:t>
            </a:r>
          </a:p>
        </p:txBody>
      </p:sp>
    </p:spTree>
    <p:extLst>
      <p:ext uri="{BB962C8B-B14F-4D97-AF65-F5344CB8AC3E}">
        <p14:creationId xmlns:p14="http://schemas.microsoft.com/office/powerpoint/2010/main" val="36028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E01F-7F7A-0AED-0F7B-BED8F351D484}"/>
              </a:ext>
            </a:extLst>
          </p:cNvPr>
          <p:cNvSpPr txBox="1">
            <a:spLocks/>
          </p:cNvSpPr>
          <p:nvPr/>
        </p:nvSpPr>
        <p:spPr>
          <a:xfrm>
            <a:off x="3307964" y="-13228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and Internal Logics </a:t>
            </a:r>
          </a:p>
        </p:txBody>
      </p:sp>
      <p:pic>
        <p:nvPicPr>
          <p:cNvPr id="37" name="Picture 36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The \emph{external} topos logic \newline&#10;is precisely $\mathcal{G}_3$. &#10;&#10;\end{document} " title="IguanaTex Bitmap Display">
            <a:extLst>
              <a:ext uri="{FF2B5EF4-FFF2-40B4-BE49-F238E27FC236}">
                <a16:creationId xmlns:a16="http://schemas.microsoft.com/office/drawing/2014/main" id="{9D5114D0-F8E0-E2CC-4E8B-D5BCE27684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559" y="998456"/>
            <a:ext cx="4377708" cy="761119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5F6F8C-CA2A-9D9D-E57D-A4B7A1652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320" y="841206"/>
            <a:ext cx="3565393" cy="11084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65A5C3-53DC-C652-2DBB-DDF33DAFB7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416" y="2077276"/>
            <a:ext cx="4836021" cy="12298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537A0B-D9E1-ED25-CAB2-9BB68CF4B2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036" y="3550874"/>
            <a:ext cx="4919401" cy="12298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14CA95-3A80-8978-E596-36034E61A4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805" y="5037896"/>
            <a:ext cx="4921242" cy="10343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F3F8A5-238F-F34D-9863-1D15F13A6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6351" y="560513"/>
            <a:ext cx="1478513" cy="15023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9E9F1E-4438-ED5A-3A50-849E3B5BE9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29075" y="1988788"/>
            <a:ext cx="2131887" cy="14777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A8EE7CB-EEAC-312E-5F88-882BBD0650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3690" y="3466574"/>
            <a:ext cx="2082659" cy="151356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3CAE3C-FFC0-2238-76C6-19FC2A144C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8602" y="5061749"/>
            <a:ext cx="2047747" cy="1464377"/>
          </a:xfrm>
          <a:prstGeom prst="rect">
            <a:avLst/>
          </a:prstGeom>
        </p:spPr>
      </p:pic>
      <p:pic>
        <p:nvPicPr>
          <p:cNvPr id="36" name="Picture 3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is is unsurprising: \newline The \emph{algebra of sub-objects} \newline $(Sub(d),\sqsubseteq)$ by duality \newline belongs to $(\mathbb{G}_3)_{fin}$.&#10;&#10;\end{document} " title="IguanaTex Bitmap Display">
            <a:extLst>
              <a:ext uri="{FF2B5EF4-FFF2-40B4-BE49-F238E27FC236}">
                <a16:creationId xmlns:a16="http://schemas.microsoft.com/office/drawing/2014/main" id="{0D6F9025-393D-4131-F714-77D8DE75DE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650" y="2230035"/>
            <a:ext cx="4075197" cy="167095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  <p:pic>
        <p:nvPicPr>
          <p:cNvPr id="18" name="Picture 1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&#10;  \[\mathcal{F}_1 \cong  Sub(\Omega).\] &#10;&#10;\end{document} " title="IguanaTex Bitmap Display">
            <a:extLst>
              <a:ext uri="{FF2B5EF4-FFF2-40B4-BE49-F238E27FC236}">
                <a16:creationId xmlns:a16="http://schemas.microsoft.com/office/drawing/2014/main" id="{83FDDDA2-7023-61A8-2F1B-D76EC07C87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357" y="4680798"/>
            <a:ext cx="2068181" cy="3570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E15C5F-196D-8682-D26B-108B3F96472E}"/>
              </a:ext>
            </a:extLst>
          </p:cNvPr>
          <p:cNvSpPr txBox="1"/>
          <p:nvPr/>
        </p:nvSpPr>
        <p:spPr>
          <a:xfrm>
            <a:off x="7598124" y="4534503"/>
            <a:ext cx="1878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i="1" dirty="0">
                <a:highlight>
                  <a:srgbClr val="C0C0C0"/>
                </a:highlight>
              </a:rPr>
              <a:t>Notice:</a:t>
            </a:r>
          </a:p>
        </p:txBody>
      </p:sp>
      <p:pic>
        <p:nvPicPr>
          <p:cNvPr id="21" name="Picture 20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[\mathcal{F}_2 = \mathcal{F}_1 + \mathcal{F}_1 \cong  Sub(\Omega \times \Omega).\] &#10;&#10;\end{document} " title="IguanaTex Bitmap Display">
            <a:extLst>
              <a:ext uri="{FF2B5EF4-FFF2-40B4-BE49-F238E27FC236}">
                <a16:creationId xmlns:a16="http://schemas.microsoft.com/office/drawing/2014/main" id="{BEAB095B-7FAE-B377-9985-2A4A25B1DA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24" y="5252742"/>
            <a:ext cx="4505425" cy="35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3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topos of \emph{bushes}/$\mathbb{FF_2}$ is \emph{bivalent} and \emph{non-Boolean},\newline i.e., the algebra of sub-objects is \emph{non-Boolean}.&#10;&#10;\end{document} " title="IguanaTex Bitmap Display">
            <a:extLst>
              <a:ext uri="{FF2B5EF4-FFF2-40B4-BE49-F238E27FC236}">
                <a16:creationId xmlns:a16="http://schemas.microsoft.com/office/drawing/2014/main" id="{A1021499-C2D1-A8E3-E943-A22D782385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85" y="5195276"/>
            <a:ext cx="8824307" cy="766378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4" name="Picture 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propositional \emph{internal} logic of the topos is classical,\newline &#10;whilst the \emph{external} logic is non-classical.&#10;\end{document} " title="IguanaTex Bitmap Display">
            <a:extLst>
              <a:ext uri="{FF2B5EF4-FFF2-40B4-BE49-F238E27FC236}">
                <a16:creationId xmlns:a16="http://schemas.microsoft.com/office/drawing/2014/main" id="{34532E75-C749-9811-00B0-75B0B360B4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996" y="6110010"/>
            <a:ext cx="8164584" cy="6641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22CFA2-ABD9-C85C-E6B2-032CEBC6725C}"/>
              </a:ext>
            </a:extLst>
          </p:cNvPr>
          <p:cNvSpPr txBox="1">
            <a:spLocks/>
          </p:cNvSpPr>
          <p:nvPr/>
        </p:nvSpPr>
        <p:spPr>
          <a:xfrm>
            <a:off x="3765164" y="-8355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Propositional Layer</a:t>
            </a:r>
          </a:p>
        </p:txBody>
      </p:sp>
      <p:pic>
        <p:nvPicPr>
          <p:cNvPr id="7" name="Picture 6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\emph{truth-values} are given by the \emph{hom-set} $\mathbb{FF}_2(\textbf{1},\Omega) = \{\top, \bot \}$.&#10;&#10;\end{document} " title="IguanaTex Bitmap Display">
            <a:extLst>
              <a:ext uri="{FF2B5EF4-FFF2-40B4-BE49-F238E27FC236}">
                <a16:creationId xmlns:a16="http://schemas.microsoft.com/office/drawing/2014/main" id="{998BD276-48A8-901F-AB00-64D6AF2F754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22" y="659859"/>
            <a:ext cx="9792273" cy="3582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  <p:pic>
        <p:nvPicPr>
          <p:cNvPr id="15" name="Picture 14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An \emph{$\mathbb{FF}_2$-valuation} is a function $\llbracket - \rrbracket : \mathbf{Prop} \rightarrow \mathbb{FF}_2(\mathbf{1},\Omega)$ which is extended to $\mathbf{Form}$: &#10;&#10;\end{document} " title="IguanaTex Bitmap Display">
            <a:extLst>
              <a:ext uri="{FF2B5EF4-FFF2-40B4-BE49-F238E27FC236}">
                <a16:creationId xmlns:a16="http://schemas.microsoft.com/office/drawing/2014/main" id="{6040DD85-9CA4-0C2D-1F7A-FD812F1C7D0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2" y="1160881"/>
            <a:ext cx="11163638" cy="636702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 $\forall \phi,\psi \in \mathbf{Form}$ :&#10; \begin{itemize}&#10;  \item $\llbracket \neg \phi \rrbracket = \neg \circ \llbracket \phi \rrbracket$.&#10;  \item $ \llbracket \phi \land \psi \rrbracket =\; \land \circ  (\llbracket \phi \rrbracket \times \llbracket \chi \rrbracket) $.&#10;  \item $\llbracket \phi \lor \psi \rrbracket =\; \lor \circ  (\llbracket \phi \rrbracket \times \llbracket \chi \rrbracket) $.&#10;  \item $\llbracket \phi \Rightarrow \psi \rrbracket =\; \Rightarrow \circ  \;(\llbracket \phi \rrbracket \times \llbracket \chi \rrbracket) $.&#10; \end{itemize}&#10;&#10;\end{document} " title="IguanaTex Bitmap Display">
            <a:extLst>
              <a:ext uri="{FF2B5EF4-FFF2-40B4-BE49-F238E27FC236}">
                <a16:creationId xmlns:a16="http://schemas.microsoft.com/office/drawing/2014/main" id="{ABF7CDD1-1191-942D-AC9F-74E0348DAC9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98" y="1634231"/>
            <a:ext cx="4851152" cy="332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7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54D4A4-FB2D-B3E5-5159-78BA4372A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202" y="1820030"/>
            <a:ext cx="2747370" cy="1084489"/>
          </a:xfrm>
          <a:prstGeom prst="rect">
            <a:avLst/>
          </a:prstGeom>
        </p:spPr>
      </p:pic>
      <p:sp>
        <p:nvSpPr>
          <p:cNvPr id="6" name="Title 1 2">
            <a:extLst>
              <a:ext uri="{FF2B5EF4-FFF2-40B4-BE49-F238E27FC236}">
                <a16:creationId xmlns:a16="http://schemas.microsoft.com/office/drawing/2014/main" id="{1F2AA4CB-810A-36F9-AA1A-EE7CB3555FD4}"/>
              </a:ext>
            </a:extLst>
          </p:cNvPr>
          <p:cNvSpPr txBox="1">
            <a:spLocks/>
          </p:cNvSpPr>
          <p:nvPr/>
        </p:nvSpPr>
        <p:spPr>
          <a:xfrm>
            <a:off x="3769790" y="-19793"/>
            <a:ext cx="3196249" cy="58810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First-Order Logic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93515F-D74B-FE2A-4D86-37D86B0334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840" y="5580214"/>
            <a:ext cx="2867540" cy="1069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4F2CC-6668-CB0C-5F9F-CE57860813F4}"/>
              </a:ext>
            </a:extLst>
          </p:cNvPr>
          <p:cNvSpPr txBox="1"/>
          <p:nvPr/>
        </p:nvSpPr>
        <p:spPr>
          <a:xfrm>
            <a:off x="48864" y="1248873"/>
            <a:ext cx="17366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i="1" dirty="0">
                <a:highlight>
                  <a:srgbClr val="FFFF00"/>
                </a:highlight>
              </a:rPr>
              <a:t>Predicates: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DD0342-CD0D-1C46-386B-BA89A52AEC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82" y="4199075"/>
            <a:ext cx="3038072" cy="1102527"/>
          </a:xfrm>
          <a:prstGeom prst="rect">
            <a:avLst/>
          </a:prstGeom>
        </p:spPr>
      </p:pic>
      <p:pic>
        <p:nvPicPr>
          <p:cNvPr id="61" name="Picture 60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A \xrightarrow{\textfrak{p}} \Omega$&#10;&#10;\end{document} " title="IguanaTex Bitmap Display">
            <a:extLst>
              <a:ext uri="{FF2B5EF4-FFF2-40B4-BE49-F238E27FC236}">
                <a16:creationId xmlns:a16="http://schemas.microsoft.com/office/drawing/2014/main" id="{63683A31-F823-2536-69AB-EFEF4761AD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06" y="1173818"/>
            <a:ext cx="1309262" cy="525818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15130-A14C-A2C2-03D5-0B6ABF80FB06}"/>
              </a:ext>
            </a:extLst>
          </p:cNvPr>
          <p:cNvSpPr txBox="1"/>
          <p:nvPr/>
        </p:nvSpPr>
        <p:spPr>
          <a:xfrm>
            <a:off x="5103705" y="1692068"/>
            <a:ext cx="17736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i="1" dirty="0">
                <a:highlight>
                  <a:srgbClr val="FFFF00"/>
                </a:highlight>
              </a:rPr>
              <a:t>Relations: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C79B3-8013-A598-BF8C-F88BFA89520A}"/>
              </a:ext>
            </a:extLst>
          </p:cNvPr>
          <p:cNvSpPr txBox="1"/>
          <p:nvPr/>
        </p:nvSpPr>
        <p:spPr>
          <a:xfrm>
            <a:off x="8933301" y="1636521"/>
            <a:ext cx="33465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i="1" dirty="0">
                <a:highlight>
                  <a:srgbClr val="FFFF00"/>
                </a:highlight>
              </a:rPr>
              <a:t>Generalized Elements: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00255F3-3D16-E613-085B-A38FDE889D6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0441" y="2239361"/>
            <a:ext cx="4773989" cy="124837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athbb{FF_2}(\textbf{1}_\bot, F) \cong |F|$&#10;&#10;\end{document} " title="IguanaTex Bitmap Display">
            <a:extLst>
              <a:ext uri="{FF2B5EF4-FFF2-40B4-BE49-F238E27FC236}">
                <a16:creationId xmlns:a16="http://schemas.microsoft.com/office/drawing/2014/main" id="{81C6CF63-A306-25BD-535A-7EE893358A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895" y="179948"/>
            <a:ext cx="2975900" cy="4027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3BFE7AA-AFB2-D7B3-D2CF-9DDCA463D6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92523" y="3590925"/>
            <a:ext cx="2542796" cy="2556322"/>
          </a:xfrm>
          <a:prstGeom prst="rect">
            <a:avLst/>
          </a:prstGeom>
        </p:spPr>
      </p:pic>
      <p:pic>
        <p:nvPicPr>
          <p:cNvPr id="69" name="Picture 6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A_1 \times A_2.. \times A_n \xrightarrow{\textfrak{r}} \Omega$&#10;&#10;\end{document} " title="IguanaTex Bitmap Display">
            <a:extLst>
              <a:ext uri="{FF2B5EF4-FFF2-40B4-BE49-F238E27FC236}">
                <a16:creationId xmlns:a16="http://schemas.microsoft.com/office/drawing/2014/main" id="{2D22E51E-E905-A32D-C728-386E3259DCA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92" y="3654664"/>
            <a:ext cx="3897665" cy="55354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72E8A62-D486-0ADA-044E-E0CDCE190C11}"/>
              </a:ext>
            </a:extLst>
          </p:cNvPr>
          <p:cNvSpPr txBox="1"/>
          <p:nvPr/>
        </p:nvSpPr>
        <p:spPr>
          <a:xfrm>
            <a:off x="4550420" y="714110"/>
            <a:ext cx="2472696" cy="89255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600" i="1" dirty="0"/>
              <a:t>Objects as types or sorts</a:t>
            </a:r>
            <a:endParaRPr lang="it-IT" sz="2600" dirty="0"/>
          </a:p>
        </p:txBody>
      </p:sp>
      <p:pic>
        <p:nvPicPr>
          <p:cNvPr id="67" name="Picture 66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p_t(x),p_*(x),p_f(x)$ \newline with $x : \textbf{1}_\bot$&#10;&#10;\end{document} " title="IguanaTex Bitmap Display">
            <a:extLst>
              <a:ext uri="{FF2B5EF4-FFF2-40B4-BE49-F238E27FC236}">
                <a16:creationId xmlns:a16="http://schemas.microsoft.com/office/drawing/2014/main" id="{C17AEFED-F09D-539D-9D75-A8C355AA4D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3" y="3183131"/>
            <a:ext cx="3490187" cy="8059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  <p:pic>
        <p:nvPicPr>
          <p:cNvPr id="73" name="Picture 7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textbf{1}_\bot$ \emph{representing object}.&#10;&#10;&#10;\end{document} " title="IguanaTex Bitmap Display">
            <a:extLst>
              <a:ext uri="{FF2B5EF4-FFF2-40B4-BE49-F238E27FC236}">
                <a16:creationId xmlns:a16="http://schemas.microsoft.com/office/drawing/2014/main" id="{9481BB6E-D08A-5A6D-7C0B-1F6B075492A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768" y="946715"/>
            <a:ext cx="3675576" cy="338937"/>
          </a:xfrm>
          <a:prstGeom prst="rect">
            <a:avLst/>
          </a:prstGeom>
        </p:spPr>
      </p:pic>
      <p:pic>
        <p:nvPicPr>
          <p:cNvPr id="47" name="Picture 46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textbf{1}_\bot \xrightarrow{b} B$&#10;&#10;&#10;\end{document} " title="IguanaTex Bitmap Display">
            <a:extLst>
              <a:ext uri="{FF2B5EF4-FFF2-40B4-BE49-F238E27FC236}">
                <a16:creationId xmlns:a16="http://schemas.microsoft.com/office/drawing/2014/main" id="{4D82036A-5EDD-C954-A53C-C511E64FA5E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707" y="2275421"/>
            <a:ext cx="1773782" cy="6137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3" name="Picture 6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a : \textbf{1}_\bot$&#10;&#10;\end{document} " title="IguanaTex Bitmap Display">
            <a:extLst>
              <a:ext uri="{FF2B5EF4-FFF2-40B4-BE49-F238E27FC236}">
                <a16:creationId xmlns:a16="http://schemas.microsoft.com/office/drawing/2014/main" id="{20D74132-FB74-EFD9-E4F4-B0950BBD0E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656" y="4813139"/>
            <a:ext cx="946531" cy="309952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b : B$&#10;&#10;\end{document} " title="IguanaTex Bitmap Display">
            <a:extLst>
              <a:ext uri="{FF2B5EF4-FFF2-40B4-BE49-F238E27FC236}">
                <a16:creationId xmlns:a16="http://schemas.microsoft.com/office/drawing/2014/main" id="{7A3CFE80-4439-F276-8E1B-D7637CF0110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845" y="3081046"/>
            <a:ext cx="834634" cy="2968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5" name="Picture 74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r(x_1,..,x_n)$\newline with $x_i : A_i$ for $i=1,..,n$&#10;&#10;\end{document} " title="IguanaTex Bitmap Display">
            <a:extLst>
              <a:ext uri="{FF2B5EF4-FFF2-40B4-BE49-F238E27FC236}">
                <a16:creationId xmlns:a16="http://schemas.microsoft.com/office/drawing/2014/main" id="{30B81F82-A970-4515-8050-D47FC8DB6DD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036" y="4641724"/>
            <a:ext cx="4996570" cy="96623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7702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A9CEFFA-A5A1-83A0-1ADF-452CA8273C5C}"/>
              </a:ext>
            </a:extLst>
          </p:cNvPr>
          <p:cNvSpPr txBox="1">
            <a:spLocks/>
          </p:cNvSpPr>
          <p:nvPr/>
        </p:nvSpPr>
        <p:spPr>
          <a:xfrm>
            <a:off x="3431890" y="0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Beth-Kripke-Joyal Semantics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E2653-0360-CA4D-C7E4-6091FA48A2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6176" y="2371740"/>
            <a:ext cx="4937132" cy="3302109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textfrak{p}_* \circ  a_0 = \top \circ\; !_{\textbf{1}_\bot} $&#10;&#10;\end{document} " title="IguanaTex Bitmap Display">
            <a:extLst>
              <a:ext uri="{FF2B5EF4-FFF2-40B4-BE49-F238E27FC236}">
                <a16:creationId xmlns:a16="http://schemas.microsoft.com/office/drawing/2014/main" id="{FC75E4D5-F37D-16E9-4796-D17D96C02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189" y="1764315"/>
            <a:ext cx="2820295" cy="4050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  <p:pic>
        <p:nvPicPr>
          <p:cNvPr id="37" name="Picture 36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textfrak{p}_* \circ a_1 \neq \top \circ \;!_{\textbf{1}_\bot} $&#10;&#10;\end{document} " title="IguanaTex Bitmap Display">
            <a:extLst>
              <a:ext uri="{FF2B5EF4-FFF2-40B4-BE49-F238E27FC236}">
                <a16:creationId xmlns:a16="http://schemas.microsoft.com/office/drawing/2014/main" id="{48D81189-B1C7-553A-02D3-1ED796D467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220" y="2360235"/>
            <a:ext cx="2818264" cy="40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3" name="Picture 1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not\models_{\mathbb{FF_2}} \forall_{x:1_\bot} p_*(x)$&#10;&#10;\end{document} " title="IguanaTex Bitmap Display">
            <a:extLst>
              <a:ext uri="{FF2B5EF4-FFF2-40B4-BE49-F238E27FC236}">
                <a16:creationId xmlns:a16="http://schemas.microsoft.com/office/drawing/2014/main" id="{C274D324-B9DA-ABEF-E0E9-0101F51AC92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075" y="3789359"/>
            <a:ext cx="2566198" cy="3720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14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odels_{\mathbb{FF_2}} \exists_{x:1_\bot} p_*(x)$&#10;&#10;\end{document} " title="IguanaTex Bitmap Display">
            <a:extLst>
              <a:ext uri="{FF2B5EF4-FFF2-40B4-BE49-F238E27FC236}">
                <a16:creationId xmlns:a16="http://schemas.microsoft.com/office/drawing/2014/main" id="{DD493D9E-1AE3-4610-AD1A-DCF25EF920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16" y="3213795"/>
            <a:ext cx="2566195" cy="37200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  <p:pic>
        <p:nvPicPr>
          <p:cNvPr id="43" name="Picture 4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Consider the predicate $p_*(x)$ with $x$ variable of \emph{type} $\textbf{1}_\bot$.&#10;This is realized as an arrow in \emph{bushes} $\textfrak{p}_* :\textbf{1}_\bot \rightarrow \Omega$.&#10;When is $p_*(a)$ \emph{true} for some generalized element $\textbf{1}_\bot \xrightarrow{a} \textbf{1}_\bot$?&#10;&#10;\end{document} " title="IguanaTex Bitmap Display">
            <a:extLst>
              <a:ext uri="{FF2B5EF4-FFF2-40B4-BE49-F238E27FC236}">
                <a16:creationId xmlns:a16="http://schemas.microsoft.com/office/drawing/2014/main" id="{93A5D884-875C-18A2-3724-EB92EB14D07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45" y="588104"/>
            <a:ext cx="10979110" cy="1109445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 &#10;The instance $p_*(a_0)$ is \emph{true} for the generalized element $\textbf{1}_\bot \xrightarrow{a_0} \textbf{1}_\bot$.&#10;\end{document} " title="IguanaTex Bitmap Display">
            <a:extLst>
              <a:ext uri="{FF2B5EF4-FFF2-40B4-BE49-F238E27FC236}">
                <a16:creationId xmlns:a16="http://schemas.microsoft.com/office/drawing/2014/main" id="{2F9D307F-D631-3A2C-D0D9-3F73F770830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08" y="1825011"/>
            <a:ext cx="8759584" cy="34433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</p:pic>
      <p:pic>
        <p:nvPicPr>
          <p:cNvPr id="28" name="Picture 2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The instance $p_*(a_1)$ is \emph{not true} for the generalized element $\textbf{1}_\bot \xrightarrow{a_1} \textbf{1}_\bot$. &#10;&#10;\end{document} " title="IguanaTex Bitmap Display">
            <a:extLst>
              <a:ext uri="{FF2B5EF4-FFF2-40B4-BE49-F238E27FC236}">
                <a16:creationId xmlns:a16="http://schemas.microsoft.com/office/drawing/2014/main" id="{9C62D350-3980-8D35-11A2-A9ED446294B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07" y="2336490"/>
            <a:ext cx="8759585" cy="324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415879C-23FD-4A90-CB03-661236A39F25}"/>
              </a:ext>
            </a:extLst>
          </p:cNvPr>
          <p:cNvSpPr txBox="1"/>
          <p:nvPr/>
        </p:nvSpPr>
        <p:spPr>
          <a:xfrm>
            <a:off x="255307" y="5121243"/>
            <a:ext cx="567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highlight>
                  <a:srgbClr val="FFFF00"/>
                </a:highlight>
              </a:rPr>
              <a:t>(First-order level) New result:</a:t>
            </a:r>
          </a:p>
        </p:txBody>
      </p:sp>
      <p:pic>
        <p:nvPicPr>
          <p:cNvPr id="32" name="Picture 3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first-order logic of $\mathbb{FF_2}$/\emph{bushes} corresponds to first-order three-valued Gödel-Dummett Logic on \emph{finite} domains.  &#10;&#10;\end{document} " title="IguanaTex Bitmap Display">
            <a:extLst>
              <a:ext uri="{FF2B5EF4-FFF2-40B4-BE49-F238E27FC236}">
                <a16:creationId xmlns:a16="http://schemas.microsoft.com/office/drawing/2014/main" id="{239995CA-519D-8067-68CB-0B2D2F78F05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07" y="5944487"/>
            <a:ext cx="11601990" cy="726901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C48DFE-1158-3D65-CF9A-90D1337F6C94}"/>
              </a:ext>
            </a:extLst>
          </p:cNvPr>
          <p:cNvSpPr txBox="1"/>
          <p:nvPr/>
        </p:nvSpPr>
        <p:spPr>
          <a:xfrm>
            <a:off x="178228" y="3096373"/>
            <a:ext cx="32992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i="1" dirty="0"/>
              <a:t>What about quantified formulae?</a:t>
            </a:r>
          </a:p>
        </p:txBody>
      </p:sp>
      <p:pic>
        <p:nvPicPr>
          <p:cNvPr id="48" name="Picture 4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forall$ and $\exists$ as finite $\land$ and $\lor$ \newline over generalized elements&#10;&#10;\end{document} " title="IguanaTex Bitmap Display">
            <a:extLst>
              <a:ext uri="{FF2B5EF4-FFF2-40B4-BE49-F238E27FC236}">
                <a16:creationId xmlns:a16="http://schemas.microsoft.com/office/drawing/2014/main" id="{01C2808F-A3DF-130F-1519-E7D16D4D12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22" y="4967778"/>
            <a:ext cx="4171019" cy="707188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80446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4C6301-481E-7973-B810-3C2D27246265}"/>
              </a:ext>
            </a:extLst>
          </p:cNvPr>
          <p:cNvSpPr txBox="1"/>
          <p:nvPr/>
        </p:nvSpPr>
        <p:spPr>
          <a:xfrm>
            <a:off x="5295900" y="609600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i="1" dirty="0"/>
              <a:t>Thanks</a:t>
            </a:r>
          </a:p>
        </p:txBody>
      </p:sp>
      <p:pic>
        <p:nvPicPr>
          <p:cNvPr id="4" name="Picture 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I want to thank again my family and anyone who helped me in my mathematical journey. \newline&#10;  Special thanks are due to my thesis advisor Professor S. Aguzzoli who showed me a truly fascinating area of research and has been very supportive throughout this endeavor. \newline&#10;  I also thank Professors V. Marra, S. Ghilardi and N.Gambino for their wonderful lectures and discussions which in no small part helped me in this endeavor.   &#10;&#10;\end{document} " title="IguanaTex Bitmap Display">
            <a:extLst>
              <a:ext uri="{FF2B5EF4-FFF2-40B4-BE49-F238E27FC236}">
                <a16:creationId xmlns:a16="http://schemas.microsoft.com/office/drawing/2014/main" id="{06F78E48-900C-EFC7-7681-E0C66233D1A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48" y="1415267"/>
            <a:ext cx="9569160" cy="2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0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B69D50-CFC0-D45F-22D0-3966B2F29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389"/>
            <a:ext cx="5896947" cy="6058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D2FA0F-1EB6-BED3-97F8-3037E2DF9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00" y="751039"/>
            <a:ext cx="5849500" cy="6106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1C6247-AC7B-F5D1-05AE-2033DFFED1EC}"/>
              </a:ext>
            </a:extLst>
          </p:cNvPr>
          <p:cNvSpPr txBox="1"/>
          <p:nvPr/>
        </p:nvSpPr>
        <p:spPr>
          <a:xfrm>
            <a:off x="4525347" y="139960"/>
            <a:ext cx="5896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508360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y So Many Filmmakers Have Paid Homage to Pieter Bruegel – ARTnews.com">
            <a:extLst>
              <a:ext uri="{FF2B5EF4-FFF2-40B4-BE49-F238E27FC236}">
                <a16:creationId xmlns:a16="http://schemas.microsoft.com/office/drawing/2014/main" id="{A8A14D7A-F9C1-9118-6BAC-C86BE2A240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5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8203D-8A02-4633-D256-C79BB54B234B}"/>
              </a:ext>
            </a:extLst>
          </p:cNvPr>
          <p:cNvSpPr txBox="1"/>
          <p:nvPr/>
        </p:nvSpPr>
        <p:spPr>
          <a:xfrm>
            <a:off x="4953000" y="2781300"/>
            <a:ext cx="147637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4200" b="1" i="1" dirty="0"/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55878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19B3-BBE8-34CC-FA95-E3D5F7CD66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04646" y="-28572"/>
            <a:ext cx="3755787" cy="57685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it-IT" sz="3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Gödel-Dummett Logic</a:t>
            </a:r>
            <a:endParaRPr lang="it-IT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43A1A-95B9-C222-3FBB-FEC401440006}"/>
              </a:ext>
            </a:extLst>
          </p:cNvPr>
          <p:cNvSpPr txBox="1"/>
          <p:nvPr/>
        </p:nvSpPr>
        <p:spPr>
          <a:xfrm>
            <a:off x="0" y="1197895"/>
            <a:ext cx="609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000" dirty="0"/>
              <a:t>A Many-Valued or </a:t>
            </a:r>
            <a:r>
              <a:rPr lang="it-IT" sz="3000" i="1" dirty="0">
                <a:highlight>
                  <a:srgbClr val="FFFF00"/>
                </a:highlight>
              </a:rPr>
              <a:t>Fuzzy</a:t>
            </a:r>
            <a:r>
              <a:rPr lang="it-IT" sz="3000" dirty="0">
                <a:highlight>
                  <a:srgbClr val="FFFF00"/>
                </a:highlight>
              </a:rPr>
              <a:t> Logic</a:t>
            </a:r>
            <a:r>
              <a:rPr lang="it-IT" sz="3000" dirty="0"/>
              <a:t>.</a:t>
            </a:r>
          </a:p>
        </p:txBody>
      </p:sp>
      <p:pic>
        <p:nvPicPr>
          <p:cNvPr id="15" name="Picture 14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&#10; \[ \mathcal{G} := \mathcal{BL} + (\phi \rightarrow (\phi \;\&amp;\; \phi))\]&#10;  &#10;&#10;\end{document} " title="IguanaTex Bitmap Display">
            <a:extLst>
              <a:ext uri="{FF2B5EF4-FFF2-40B4-BE49-F238E27FC236}">
                <a16:creationId xmlns:a16="http://schemas.microsoft.com/office/drawing/2014/main" id="{53570178-9351-4F25-1C08-B0D533D78B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3" y="4312595"/>
            <a:ext cx="5026429" cy="462132"/>
          </a:xfrm>
          <a:prstGeom prst="rect">
            <a:avLst/>
          </a:prstGeom>
          <a:noFill/>
        </p:spPr>
      </p:pic>
      <p:pic>
        <p:nvPicPr>
          <p:cNvPr id="19" name="Picture 1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[ \mathcal{G} := \mathcal{MTL} + (\phi \rightarrow (\phi \;\&amp;\; \phi))\]&#10;&#10;\end{document} " title="IguanaTex Bitmap Display">
            <a:extLst>
              <a:ext uri="{FF2B5EF4-FFF2-40B4-BE49-F238E27FC236}">
                <a16:creationId xmlns:a16="http://schemas.microsoft.com/office/drawing/2014/main" id="{B05BB9F0-8C43-F420-ACAC-D7942ACC31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02951"/>
            <a:ext cx="5626607" cy="46213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9B096-8FFB-4276-4399-400C52497FBD}"/>
              </a:ext>
            </a:extLst>
          </p:cNvPr>
          <p:cNvSpPr txBox="1"/>
          <p:nvPr/>
        </p:nvSpPr>
        <p:spPr>
          <a:xfrm>
            <a:off x="4537438" y="706309"/>
            <a:ext cx="71321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i="1" dirty="0"/>
              <a:t>Vague or fuzzy propositions </a:t>
            </a:r>
            <a:r>
              <a:rPr lang="it-IT" sz="2400" dirty="0"/>
              <a:t>: </a:t>
            </a:r>
            <a:r>
              <a:rPr lang="it-IT" sz="2800" dirty="0"/>
              <a:t>«Antarctica is </a:t>
            </a:r>
            <a:r>
              <a:rPr lang="it-IT" sz="2800" i="1" dirty="0"/>
              <a:t>large</a:t>
            </a:r>
            <a:r>
              <a:rPr lang="it-IT" sz="2800" dirty="0"/>
              <a:t>»</a:t>
            </a:r>
          </a:p>
          <a:p>
            <a:endParaRPr lang="it-IT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6C026D-4399-F98B-4730-D4F4D00823DB}"/>
              </a:ext>
            </a:extLst>
          </p:cNvPr>
          <p:cNvSpPr txBox="1"/>
          <p:nvPr/>
        </p:nvSpPr>
        <p:spPr>
          <a:xfrm>
            <a:off x="2295526" y="1849340"/>
            <a:ext cx="10114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i="1" dirty="0"/>
              <a:t>Fuzzy inference</a:t>
            </a:r>
            <a:r>
              <a:rPr lang="it-IT" sz="2400" i="1" dirty="0"/>
              <a:t>: </a:t>
            </a:r>
            <a:r>
              <a:rPr lang="it-IT" sz="2800" dirty="0"/>
              <a:t>«</a:t>
            </a:r>
            <a:r>
              <a:rPr lang="it-IT" sz="2800" b="1" dirty="0"/>
              <a:t>If</a:t>
            </a:r>
            <a:r>
              <a:rPr lang="it-IT" sz="2800" dirty="0"/>
              <a:t> the credit rating is </a:t>
            </a:r>
            <a:r>
              <a:rPr lang="it-IT" sz="2800" i="1" dirty="0"/>
              <a:t>low</a:t>
            </a:r>
            <a:r>
              <a:rPr lang="it-IT" sz="2800" dirty="0"/>
              <a:t> </a:t>
            </a:r>
            <a:r>
              <a:rPr lang="it-IT" sz="2800" b="1" dirty="0"/>
              <a:t>then </a:t>
            </a:r>
            <a:r>
              <a:rPr lang="it-IT" sz="2800" dirty="0"/>
              <a:t>assign a </a:t>
            </a:r>
            <a:r>
              <a:rPr lang="it-IT" sz="2800" i="1" dirty="0"/>
              <a:t>high</a:t>
            </a:r>
            <a:r>
              <a:rPr lang="it-IT" sz="2800" dirty="0"/>
              <a:t> risk»</a:t>
            </a:r>
          </a:p>
        </p:txBody>
      </p:sp>
      <p:pic>
        <p:nvPicPr>
          <p:cNvPr id="24" name="Picture 2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Extension of Basic Fuzzy propositional Logic $\mathcal{BL}$ or Monoidal t-norm-based Logic $\mathcal{MTL}$ with the \emph{idempotency axiom}.&#10; &#10;&#10;\end{document} " title="IguanaTex Bitmap Display">
            <a:extLst>
              <a:ext uri="{FF2B5EF4-FFF2-40B4-BE49-F238E27FC236}">
                <a16:creationId xmlns:a16="http://schemas.microsoft.com/office/drawing/2014/main" id="{3590BB30-3422-8F63-04D3-F5E95E2F45A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3" y="5307717"/>
            <a:ext cx="11492094" cy="704775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Boolean truth values 0 (\emph{false}) and 1 (\emph{true}) are clearly unsuited to model these statements. We are better served with \emph{degrees of truth} from 0 to 1. \newline&#10;The truth values are thus given by the real unit interval $[0,1]$.&#10; &#10;&#10;\end{document} " title="IguanaTex Bitmap Display">
            <a:extLst>
              <a:ext uri="{FF2B5EF4-FFF2-40B4-BE49-F238E27FC236}">
                <a16:creationId xmlns:a16="http://schemas.microsoft.com/office/drawing/2014/main" id="{CDF04A60-B3DB-826B-CA50-47A99FE9045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5" y="2538919"/>
            <a:ext cx="11263096" cy="11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2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373A85-F48C-4021-921B-853E645BDAFE}"/>
              </a:ext>
            </a:extLst>
          </p:cNvPr>
          <p:cNvSpPr txBox="1"/>
          <p:nvPr/>
        </p:nvSpPr>
        <p:spPr>
          <a:xfrm>
            <a:off x="2733868" y="158621"/>
            <a:ext cx="6270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/>
              <a:t>A </a:t>
            </a:r>
            <a:r>
              <a:rPr lang="it-IT" sz="3000" b="1" i="1" dirty="0"/>
              <a:t>Non-Classical</a:t>
            </a:r>
            <a:r>
              <a:rPr lang="it-IT" sz="3000" b="1" dirty="0"/>
              <a:t> and </a:t>
            </a:r>
            <a:r>
              <a:rPr lang="it-IT" sz="3000" b="1" i="1" dirty="0"/>
              <a:t>Fuzzy</a:t>
            </a:r>
            <a:r>
              <a:rPr lang="it-IT" sz="3000" b="1" dirty="0"/>
              <a:t>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BEA63F-48E1-3C8D-215C-1ABCC5DACA30}"/>
              </a:ext>
            </a:extLst>
          </p:cNvPr>
          <p:cNvSpPr txBox="1"/>
          <p:nvPr/>
        </p:nvSpPr>
        <p:spPr>
          <a:xfrm>
            <a:off x="258576" y="2594650"/>
            <a:ext cx="1122075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Set of truth values given by the </a:t>
            </a:r>
            <a:r>
              <a:rPr lang="it-IT" sz="3200" i="1" dirty="0"/>
              <a:t>real unit interval</a:t>
            </a:r>
            <a:r>
              <a:rPr lang="it-IT" sz="3200" dirty="0"/>
              <a:t> [0,1].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i="1" dirty="0"/>
              <a:t>Truth functionality </a:t>
            </a:r>
            <a:r>
              <a:rPr lang="it-IT" sz="3200" dirty="0"/>
              <a:t>of the connectives.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i="1" dirty="0"/>
              <a:t>Generalization</a:t>
            </a:r>
            <a:r>
              <a:rPr lang="it-IT" sz="3200" dirty="0"/>
              <a:t> of classical logic: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E4650-DBCC-D4B3-B5EB-A5B6D2BE1B20}"/>
              </a:ext>
            </a:extLst>
          </p:cNvPr>
          <p:cNvSpPr txBox="1"/>
          <p:nvPr/>
        </p:nvSpPr>
        <p:spPr>
          <a:xfrm>
            <a:off x="2408993" y="1408133"/>
            <a:ext cx="4133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highlight>
                  <a:srgbClr val="FFFF00"/>
                </a:highlight>
              </a:rPr>
              <a:t>Fuzzy Logic</a:t>
            </a:r>
          </a:p>
        </p:txBody>
      </p:sp>
      <p:pic>
        <p:nvPicPr>
          <p:cNvPr id="14" name="Picture 1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Rightarrow$&#10;&#10;\end{document} " title="IguanaTex Bitmap Display">
            <a:extLst>
              <a:ext uri="{FF2B5EF4-FFF2-40B4-BE49-F238E27FC236}">
                <a16:creationId xmlns:a16="http://schemas.microsoft.com/office/drawing/2014/main" id="{10A3B648-7E0F-DAE2-27BC-043BA705FB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63" y="5882090"/>
            <a:ext cx="431363" cy="2710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8ED840-E403-AA2A-CAA9-97AF6283CFF5}"/>
              </a:ext>
            </a:extLst>
          </p:cNvPr>
          <p:cNvSpPr txBox="1"/>
          <p:nvPr/>
        </p:nvSpPr>
        <p:spPr>
          <a:xfrm>
            <a:off x="4000693" y="4407727"/>
            <a:ext cx="805231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Introduction of &amp; (</a:t>
            </a:r>
            <a:r>
              <a:rPr lang="it-IT" sz="2800" i="1" dirty="0"/>
              <a:t>strong conjunction</a:t>
            </a:r>
            <a:r>
              <a:rPr lang="it-IT" sz="2800" dirty="0"/>
              <a:t>) and a new truth function * (</a:t>
            </a:r>
            <a:r>
              <a:rPr lang="it-IT" sz="2800" i="1" dirty="0"/>
              <a:t>t-norm</a:t>
            </a:r>
            <a:r>
              <a:rPr lang="it-IT" sz="2800" dirty="0"/>
              <a:t>) for &amp; which generalizes conjunction.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Definition of </a:t>
            </a:r>
            <a:r>
              <a:rPr lang="it-IT" sz="2800" i="1" dirty="0"/>
              <a:t>a residuum          </a:t>
            </a:r>
            <a:r>
              <a:rPr lang="it-IT" sz="2800" dirty="0"/>
              <a:t>which generalizes implication.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9" name="Picture 1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\[x * z \leq y \text{ iff }z \leq x \Rightarrow y \]&#10;&#10; &#10;&#10;\end{document} " title="IguanaTex Bitmap Display">
            <a:extLst>
              <a:ext uri="{FF2B5EF4-FFF2-40B4-BE49-F238E27FC236}">
                <a16:creationId xmlns:a16="http://schemas.microsoft.com/office/drawing/2014/main" id="{01223BE5-F664-3B70-C5D0-618CA00709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4" y="4640239"/>
            <a:ext cx="3484749" cy="322221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\[ x \Rightarrow y = sup \{z \;|\; x*z \leq y\} \] &#10;\end{document} " title="IguanaTex Bitmap Display">
            <a:extLst>
              <a:ext uri="{FF2B5EF4-FFF2-40B4-BE49-F238E27FC236}">
                <a16:creationId xmlns:a16="http://schemas.microsoft.com/office/drawing/2014/main" id="{F81E3B15-397F-DA56-1A17-D2C67D71E7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6" y="5342191"/>
            <a:ext cx="3484749" cy="3005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35EC25-F9F9-B2DE-7CC1-441C7835A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4120" y="797713"/>
            <a:ext cx="6262706" cy="187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42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uzzy control system - Wikipedia">
            <a:extLst>
              <a:ext uri="{FF2B5EF4-FFF2-40B4-BE49-F238E27FC236}">
                <a16:creationId xmlns:a16="http://schemas.microsoft.com/office/drawing/2014/main" id="{413A5D26-95D1-FC1B-1810-0A2E6538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94" y="694670"/>
            <a:ext cx="3480159" cy="513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BBFC8C-710E-9C9F-874F-A826FB621AEC}"/>
              </a:ext>
            </a:extLst>
          </p:cNvPr>
          <p:cNvSpPr txBox="1"/>
          <p:nvPr/>
        </p:nvSpPr>
        <p:spPr>
          <a:xfrm>
            <a:off x="3097765" y="-40722"/>
            <a:ext cx="504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         Fuzzy Logic Applications</a:t>
            </a:r>
          </a:p>
        </p:txBody>
      </p:sp>
      <p:pic>
        <p:nvPicPr>
          <p:cNvPr id="3074" name="Picture 2" descr="The Self-Driving Subway Train. And why it has and continues to work… | by  A.P. Bird | Medium">
            <a:extLst>
              <a:ext uri="{FF2B5EF4-FFF2-40B4-BE49-F238E27FC236}">
                <a16:creationId xmlns:a16="http://schemas.microsoft.com/office/drawing/2014/main" id="{AA97A8CF-3C5C-B700-DCAE-C1E959D73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25" y="695769"/>
            <a:ext cx="3095625" cy="23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B782D-075F-B8BD-50BE-0ACC3FDF8901}"/>
              </a:ext>
            </a:extLst>
          </p:cNvPr>
          <p:cNvSpPr txBox="1"/>
          <p:nvPr/>
        </p:nvSpPr>
        <p:spPr>
          <a:xfrm>
            <a:off x="4631151" y="865199"/>
            <a:ext cx="2781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From:</a:t>
            </a:r>
          </a:p>
          <a:p>
            <a:r>
              <a:rPr lang="it-IT" i="1" dirty="0"/>
              <a:t>Fuzzy Control Systems </a:t>
            </a:r>
          </a:p>
          <a:p>
            <a:r>
              <a:rPr lang="it-IT" i="1" dirty="0"/>
              <a:t>in washing machines and </a:t>
            </a:r>
          </a:p>
          <a:p>
            <a:r>
              <a:rPr lang="it-IT" i="1" dirty="0"/>
              <a:t>the Sendai Metro</a:t>
            </a:r>
          </a:p>
        </p:txBody>
      </p:sp>
      <p:pic>
        <p:nvPicPr>
          <p:cNvPr id="3076" name="Picture 4" descr="The structure of fuzzy neural network ">
            <a:extLst>
              <a:ext uri="{FF2B5EF4-FFF2-40B4-BE49-F238E27FC236}">
                <a16:creationId xmlns:a16="http://schemas.microsoft.com/office/drawing/2014/main" id="{61551017-0435-5B59-C2EA-F10BC908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3552336"/>
            <a:ext cx="5417724" cy="322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3E450A-D76C-9FCF-2475-CD37FECC5F25}"/>
              </a:ext>
            </a:extLst>
          </p:cNvPr>
          <p:cNvSpPr txBox="1"/>
          <p:nvPr/>
        </p:nvSpPr>
        <p:spPr>
          <a:xfrm>
            <a:off x="4691062" y="2782669"/>
            <a:ext cx="3095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To:</a:t>
            </a:r>
          </a:p>
          <a:p>
            <a:r>
              <a:rPr lang="it-IT" i="1" dirty="0"/>
              <a:t>Fuzzy Neural Networks in A.I.</a:t>
            </a:r>
          </a:p>
        </p:txBody>
      </p:sp>
    </p:spTree>
    <p:extLst>
      <p:ext uri="{BB962C8B-B14F-4D97-AF65-F5344CB8AC3E}">
        <p14:creationId xmlns:p14="http://schemas.microsoft.com/office/powerpoint/2010/main" val="228392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E602D34-3FCF-9FA2-37C7-F4E056A98421}"/>
              </a:ext>
            </a:extLst>
          </p:cNvPr>
          <p:cNvSpPr txBox="1">
            <a:spLocks/>
          </p:cNvSpPr>
          <p:nvPr/>
        </p:nvSpPr>
        <p:spPr>
          <a:xfrm>
            <a:off x="4012105" y="-128096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Algebraic Semantics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88584-297B-18D0-03D5-7D096A5F2BD3}"/>
              </a:ext>
            </a:extLst>
          </p:cNvPr>
          <p:cNvSpPr txBox="1"/>
          <p:nvPr/>
        </p:nvSpPr>
        <p:spPr>
          <a:xfrm>
            <a:off x="6818848" y="2405418"/>
            <a:ext cx="3634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 i="1" dirty="0">
                <a:highlight>
                  <a:srgbClr val="FFFF00"/>
                </a:highlight>
              </a:rPr>
              <a:t>First Order</a:t>
            </a:r>
            <a:r>
              <a:rPr lang="it-IT" sz="3000" i="1" dirty="0"/>
              <a:t> extension:</a:t>
            </a:r>
          </a:p>
        </p:txBody>
      </p:sp>
      <p:pic>
        <p:nvPicPr>
          <p:cNvPr id="3" name="Picture 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begin{itemize}&#10;     \item $\mathcal{I}(\forall x.A(x)) := inf \{\mathcal{I}(A(\bar{u})) : u \in \textfrak{U}\}$.&#10;     \item $\mathcal{I}(\exists x.A(x)) := sup \{\mathcal{I}(A(\bar{u})) : u \in \textfrak{U}\}$.&#10; \end{itemize} &#10;&#10;\end{document} " title="IguanaTex Bitmap Display">
            <a:extLst>
              <a:ext uri="{FF2B5EF4-FFF2-40B4-BE49-F238E27FC236}">
                <a16:creationId xmlns:a16="http://schemas.microsoft.com/office/drawing/2014/main" id="{5A87DAF1-0697-5F80-3238-35D590C4A2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3660726"/>
            <a:ext cx="6680352" cy="1185149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Fix a set $\textfrak{U}$ as the \emph{universe of interpretation}: &#10;&#10;\end{document} " title="IguanaTex Bitmap Display">
            <a:extLst>
              <a:ext uri="{FF2B5EF4-FFF2-40B4-BE49-F238E27FC236}">
                <a16:creationId xmlns:a16="http://schemas.microsoft.com/office/drawing/2014/main" id="{F67DD909-AD16-7551-E692-309D91B3D3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271" y="3116193"/>
            <a:ext cx="6684266" cy="312807"/>
          </a:xfrm>
          <a:prstGeom prst="rect">
            <a:avLst/>
          </a:prstGeom>
          <a:noFill/>
        </p:spPr>
      </p:pic>
      <p:pic>
        <p:nvPicPr>
          <p:cNvPr id="13" name="Picture 1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standard \emph{model} is given by  $([0,1],max,min,\Rightarrow,0,1)$.&#10;     &#10;    &#10;&#10;\end{document} " title="IguanaTex Bitmap Display">
            <a:extLst>
              <a:ext uri="{FF2B5EF4-FFF2-40B4-BE49-F238E27FC236}">
                <a16:creationId xmlns:a16="http://schemas.microsoft.com/office/drawing/2014/main" id="{B3D81BC1-11AA-F7F4-D301-9688DF96162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58" y="1264458"/>
            <a:ext cx="10236484" cy="412458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32" name="Picture 3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\begin{gather*}&#10;     x \Rightarrow y :=\begin{cases}&#10;      1 &amp; \text{if }x \leq y\\&#10;      y &amp; \text{if }x &gt; y \\&#10;     \end{cases}     \\&#10;     x \lor y := max(x,y) \\ x \land y := min(x,y) \\&#10;     \neg x:=\begin{cases}&#10;      1 &amp; \text{if }x = 0 \\&#10;      0 &amp; \text{if }x \neq 0\\&#10;     \end{cases}     &#10;    \end{gather*}&#10;\end{document} " title="IguanaTex Bitmap Display">
            <a:extLst>
              <a:ext uri="{FF2B5EF4-FFF2-40B4-BE49-F238E27FC236}">
                <a16:creationId xmlns:a16="http://schemas.microsoft.com/office/drawing/2014/main" id="{9FDE0BC5-29AF-536C-9A1E-50D7949B99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3" y="2742150"/>
            <a:ext cx="4044627" cy="38845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CF8FE58-1F33-5BCD-DBEB-B80BC27EE50A}"/>
              </a:ext>
            </a:extLst>
          </p:cNvPr>
          <p:cNvSpPr txBox="1"/>
          <p:nvPr/>
        </p:nvSpPr>
        <p:spPr>
          <a:xfrm>
            <a:off x="261257" y="2128419"/>
            <a:ext cx="4126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000" i="1" dirty="0">
                <a:highlight>
                  <a:srgbClr val="FFFF00"/>
                </a:highlight>
              </a:rPr>
              <a:t>Propositional </a:t>
            </a:r>
            <a:r>
              <a:rPr lang="it-IT" sz="3000" i="1" dirty="0"/>
              <a:t> semantics:</a:t>
            </a:r>
          </a:p>
          <a:p>
            <a:endParaRPr lang="it-IT" dirty="0"/>
          </a:p>
        </p:txBody>
      </p:sp>
      <p:pic>
        <p:nvPicPr>
          <p:cNvPr id="29" name="Picture 2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 \[ \mathcal{G} \vdash \phi \; \text{ iff } \; [0,1] \models_{H.A.} \phi. \]&#10;&#10;\end{document} " title="IguanaTex Bitmap Display">
            <a:extLst>
              <a:ext uri="{FF2B5EF4-FFF2-40B4-BE49-F238E27FC236}">
                <a16:creationId xmlns:a16="http://schemas.microsoft.com/office/drawing/2014/main" id="{15007C66-AAA8-C404-D9E2-FB1CFB41A30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74" y="1790722"/>
            <a:ext cx="3508755" cy="337697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6" name="Picture 1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neg x := x \Rightarrow 0 $&#10;\end{document} " title="IguanaTex Bitmap Display">
            <a:extLst>
              <a:ext uri="{FF2B5EF4-FFF2-40B4-BE49-F238E27FC236}">
                <a16:creationId xmlns:a16="http://schemas.microsoft.com/office/drawing/2014/main" id="{8A2415EE-E653-7884-0F6F-168D10E9399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920" y="6083727"/>
            <a:ext cx="2625226" cy="337696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forall$ and $\exists$ as generalized $\land$ and $\lor$&#10;&#10;\end{document} " title="IguanaTex Bitmap Display">
            <a:extLst>
              <a:ext uri="{FF2B5EF4-FFF2-40B4-BE49-F238E27FC236}">
                <a16:creationId xmlns:a16="http://schemas.microsoft.com/office/drawing/2014/main" id="{9BADB675-FFD8-6910-DA85-A6D25FB631D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80" y="5156137"/>
            <a:ext cx="5532094" cy="362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5" name="Picture 24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algebraic semantics for $\mathcal{G}$ are given by the variety $\mathbb{G}$ of \emph{Gödel algebras}, i.e.,  pre-linear \emph{Heyting algebras}.&#10;&#10;\end{document} " title="IguanaTex Bitmap Display">
            <a:extLst>
              <a:ext uri="{FF2B5EF4-FFF2-40B4-BE49-F238E27FC236}">
                <a16:creationId xmlns:a16="http://schemas.microsoft.com/office/drawing/2014/main" id="{E5810662-2DC3-8BD2-DFEA-7AD820FE91E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8" y="456690"/>
            <a:ext cx="10638035" cy="6541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3353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773CB-7273-E2D6-4A89-44670435186F}"/>
              </a:ext>
            </a:extLst>
          </p:cNvPr>
          <p:cNvSpPr txBox="1"/>
          <p:nvPr/>
        </p:nvSpPr>
        <p:spPr>
          <a:xfrm>
            <a:off x="3131708" y="-68035"/>
            <a:ext cx="7045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/>
              <a:t>Presheaf and Sheaf Semantics</a:t>
            </a:r>
          </a:p>
        </p:txBody>
      </p:sp>
      <p:pic>
        <p:nvPicPr>
          <p:cNvPr id="24" name="Picture 2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\mathcal{G}$ is the logic of \emph{sets through time} $\mathbb{Set}^\textbf{$\omega$}$.&#10;\end{document} " title="IguanaTex Bitmap Display">
            <a:extLst>
              <a:ext uri="{FF2B5EF4-FFF2-40B4-BE49-F238E27FC236}">
                <a16:creationId xmlns:a16="http://schemas.microsoft.com/office/drawing/2014/main" id="{70C96B39-E5B4-B76D-2949-D08A88EE5F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3" y="1068224"/>
            <a:ext cx="7149255" cy="397182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8" name="Picture 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 \begin{equation*}&#10;  \mathcal{G}_3 \vdash \phi\; \text{ iff } \; C_{3} \models_{H.A.} \phi \; \text{ iff } \; \textbf{2} \models_{K.} \phi&#10;  \; \text{ iff } \; \mathbb{Set}^\textbf{2} \models_{\mathcal{E}} \phi.&#10; \end{equation*}&#10;&#10;\end{document} " title="IguanaTex Bitmap Display">
            <a:extLst>
              <a:ext uri="{FF2B5EF4-FFF2-40B4-BE49-F238E27FC236}">
                <a16:creationId xmlns:a16="http://schemas.microsoft.com/office/drawing/2014/main" id="{DBB6483B-00F2-A2E2-D701-288AA14FE68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896" y="1744677"/>
            <a:ext cx="8122095" cy="420005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\mathcal{G}_{3} \vdash \phi \;\text{ iff }\;\mathbf{Sh}(\mathcal{S}) \models_{\mathcal{E}} \phi.$&#10;&#10;\end{document} " title="IguanaTex Bitmap Display">
            <a:extLst>
              <a:ext uri="{FF2B5EF4-FFF2-40B4-BE49-F238E27FC236}">
                <a16:creationId xmlns:a16="http://schemas.microsoft.com/office/drawing/2014/main" id="{6E278D1B-4246-C74E-4D91-41925B4165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23" y="3162734"/>
            <a:ext cx="3582160" cy="347997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6" name="Picture 1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&#10; $\mathcal{G}_3$  is the logic of the Sierpinski topos.&#10;&#10;&#10;\end{document} " title="IguanaTex Bitmap Display">
            <a:extLst>
              <a:ext uri="{FF2B5EF4-FFF2-40B4-BE49-F238E27FC236}">
                <a16:creationId xmlns:a16="http://schemas.microsoft.com/office/drawing/2014/main" id="{C6E1A80D-4853-C35D-43D2-E04CB98548D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3" y="3115415"/>
            <a:ext cx="7103214" cy="395316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2" name="Picture 2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 &#10;Locale of open subsets of the \emph{Sierpinski Space} $\mathcal{O(S)}:= \emptyset \subseteq \{1\} \subseteq \{0, 1\}$.&#10;\end{document} " title="IguanaTex Bitmap Display">
            <a:extLst>
              <a:ext uri="{FF2B5EF4-FFF2-40B4-BE49-F238E27FC236}">
                <a16:creationId xmlns:a16="http://schemas.microsoft.com/office/drawing/2014/main" id="{1A46AE6F-0A80-0DDD-D586-6B8217DEB7E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3" y="2536165"/>
            <a:ext cx="10745814" cy="3479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A7E2AA-A469-1C24-C704-FBE1BEABA2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6334" y="3986868"/>
            <a:ext cx="6764614" cy="25769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0C0B9CA-DB15-710F-E1CC-D2FE8B5EC13F}"/>
              </a:ext>
            </a:extLst>
          </p:cNvPr>
          <p:cNvSpPr txBox="1"/>
          <p:nvPr/>
        </p:nvSpPr>
        <p:spPr>
          <a:xfrm>
            <a:off x="3866505" y="467853"/>
            <a:ext cx="4558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highlight>
                  <a:srgbClr val="FFFF00"/>
                </a:highlight>
              </a:rPr>
              <a:t>(Application of known results)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4C382B0-3405-BD47-44C4-FF61BBFCBB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3176" y="3774464"/>
            <a:ext cx="3305016" cy="1663238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mathcal{G} \vdash \alpha \; \text{ iff } \;   \mathbb{Set}^\omega \models_{\mathcal{E}} \alpha$&#10;\end{document} " title="IguanaTex Bitmap Display">
            <a:extLst>
              <a:ext uri="{FF2B5EF4-FFF2-40B4-BE49-F238E27FC236}">
                <a16:creationId xmlns:a16="http://schemas.microsoft.com/office/drawing/2014/main" id="{DA8D207E-B2E1-1A62-C291-23EC2BFE1C0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539" y="1092816"/>
            <a:ext cx="3173653" cy="347998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535358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 1">
            <a:extLst>
              <a:ext uri="{FF2B5EF4-FFF2-40B4-BE49-F238E27FC236}">
                <a16:creationId xmlns:a16="http://schemas.microsoft.com/office/drawing/2014/main" id="{E22ABB21-1292-6537-7A6C-BF3D1D1AE6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5413" y="1790847"/>
            <a:ext cx="4930296" cy="34610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5A20C9-6065-145B-48BF-A897B4C58DAF}"/>
              </a:ext>
            </a:extLst>
          </p:cNvPr>
          <p:cNvSpPr txBox="1"/>
          <p:nvPr/>
        </p:nvSpPr>
        <p:spPr>
          <a:xfrm>
            <a:off x="5308881" y="-60137"/>
            <a:ext cx="4010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Recap</a:t>
            </a:r>
          </a:p>
        </p:txBody>
      </p:sp>
      <p:pic>
        <p:nvPicPr>
          <p:cNvPr id="6" name="Picture 5" descr="\documentclass{article}&#10;\usepackage{amsmath}&#10;\pagestyle{empty}&#10;\begin{document}&#10;&#10;${\textbf{IPL}} \subset \mathcal{G} \subset {\textbf{CPL}}$&#10;&#10;&#10;\end{document}" title="IguanaTex Bitmap Display">
            <a:extLst>
              <a:ext uri="{FF2B5EF4-FFF2-40B4-BE49-F238E27FC236}">
                <a16:creationId xmlns:a16="http://schemas.microsoft.com/office/drawing/2014/main" id="{21275A41-4734-4D9D-8EC1-84EC68377A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9" y="193945"/>
            <a:ext cx="2925582" cy="323491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athcal{G}_3$&#10;&#10;\end{document} " title="IguanaTex Bitmap Display">
            <a:extLst>
              <a:ext uri="{FF2B5EF4-FFF2-40B4-BE49-F238E27FC236}">
                <a16:creationId xmlns:a16="http://schemas.microsoft.com/office/drawing/2014/main" id="{F7C22283-B083-895B-DE8A-8172DC2EDD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12" y="1038397"/>
            <a:ext cx="674751" cy="639238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 (\mathbb{G_n})_{fin} \simeq \mathbb{FF}^{\textit{op}}_{n-1} $ &#10;&#10;\end{document} " title="IguanaTex Bitmap Display">
            <a:extLst>
              <a:ext uri="{FF2B5EF4-FFF2-40B4-BE49-F238E27FC236}">
                <a16:creationId xmlns:a16="http://schemas.microsoft.com/office/drawing/2014/main" id="{86596EE2-CEAB-9B63-3E96-1380208FDD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2" y="3121398"/>
            <a:ext cx="2585230" cy="392362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 (\mathbb{G_3})_{fin} \simeq \mathbb{FF}^{\textit{op}}_{2} $ &#10;&#10;\end{document} " title="IguanaTex Bitmap Display">
            <a:extLst>
              <a:ext uri="{FF2B5EF4-FFF2-40B4-BE49-F238E27FC236}">
                <a16:creationId xmlns:a16="http://schemas.microsoft.com/office/drawing/2014/main" id="{A75A7114-8291-8502-C397-64654D83C7B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77" y="4805660"/>
            <a:ext cx="2410065" cy="401307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 \mathbb{FF}_{2}$/\emph{Bushes} is a \emph{Topos}.&#10;\end{document} " title="IguanaTex Bitmap Display">
            <a:extLst>
              <a:ext uri="{FF2B5EF4-FFF2-40B4-BE49-F238E27FC236}">
                <a16:creationId xmlns:a16="http://schemas.microsoft.com/office/drawing/2014/main" id="{B26D4BFC-BB28-82D8-1665-02CD4807922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71" y="5288397"/>
            <a:ext cx="4633108" cy="467534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emph{Twist}: \mathbb{FF}_{k}$ for $k \geq 3$ is \emph{not a Topos}.&#10;&#10;\end{document} " title="IguanaTex Bitmap Display">
            <a:extLst>
              <a:ext uri="{FF2B5EF4-FFF2-40B4-BE49-F238E27FC236}">
                <a16:creationId xmlns:a16="http://schemas.microsoft.com/office/drawing/2014/main" id="{E017BF92-E2BF-A252-22B4-8AB390B7140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651" y="5837007"/>
            <a:ext cx="6892566" cy="378933"/>
          </a:xfrm>
          <a:prstGeom prst="rect">
            <a:avLst/>
          </a:prstGeom>
        </p:spPr>
      </p:pic>
      <p:pic>
        <p:nvPicPr>
          <p:cNvPr id="45" name="Picture 44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\emph{Topos} semantics for $ \mathbb{FF}_{2}/\emph{Bushes}$ &#10;\end{document} " title="IguanaTex Bitmap Display">
            <a:extLst>
              <a:ext uri="{FF2B5EF4-FFF2-40B4-BE49-F238E27FC236}">
                <a16:creationId xmlns:a16="http://schemas.microsoft.com/office/drawing/2014/main" id="{D8A46374-7140-F91F-F5F5-FAA00EBE3E1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773" y="1302102"/>
            <a:ext cx="4407215" cy="31843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D511E52-3E50-2A3F-F8E5-F738D1A4A295}"/>
              </a:ext>
            </a:extLst>
          </p:cNvPr>
          <p:cNvSpPr txBox="1"/>
          <p:nvPr/>
        </p:nvSpPr>
        <p:spPr>
          <a:xfrm>
            <a:off x="4023154" y="776787"/>
            <a:ext cx="4145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Order </a:t>
            </a:r>
            <a:r>
              <a:rPr lang="it-IT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Topos </a:t>
            </a: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677925-2247-09A1-A278-75FF8EA3410C}"/>
              </a:ext>
            </a:extLst>
          </p:cNvPr>
          <p:cNvSpPr txBox="1"/>
          <p:nvPr/>
        </p:nvSpPr>
        <p:spPr>
          <a:xfrm>
            <a:off x="10018228" y="4451717"/>
            <a:ext cx="3468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Forests as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sets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FD5BCED-F930-B49C-BB19-42E2970182EA}"/>
              </a:ext>
            </a:extLst>
          </p:cNvPr>
          <p:cNvSpPr txBox="1"/>
          <p:nvPr/>
        </p:nvSpPr>
        <p:spPr>
          <a:xfrm>
            <a:off x="5430416" y="6322147"/>
            <a:ext cx="397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Counter-example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4ACE8A-8481-F902-E827-E71A767D143F}"/>
              </a:ext>
            </a:extLst>
          </p:cNvPr>
          <p:cNvSpPr txBox="1"/>
          <p:nvPr/>
        </p:nvSpPr>
        <p:spPr>
          <a:xfrm>
            <a:off x="9854734" y="2329277"/>
            <a:ext cx="23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Sheaf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semantics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1D01B6-6654-C73D-FA46-35C6005020AE}"/>
              </a:ext>
            </a:extLst>
          </p:cNvPr>
          <p:cNvSpPr txBox="1"/>
          <p:nvPr/>
        </p:nvSpPr>
        <p:spPr>
          <a:xfrm>
            <a:off x="9854735" y="3338142"/>
            <a:ext cx="2372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Presheaf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semantics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2FD47-236C-C5E8-EDB3-C4E642C4A316}"/>
              </a:ext>
            </a:extLst>
          </p:cNvPr>
          <p:cNvSpPr txBox="1"/>
          <p:nvPr/>
        </p:nvSpPr>
        <p:spPr>
          <a:xfrm>
            <a:off x="158842" y="485529"/>
            <a:ext cx="27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Fuzzy Logic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B14875-3450-F0BE-2345-32BC1C1494CD}"/>
              </a:ext>
            </a:extLst>
          </p:cNvPr>
          <p:cNvSpPr txBox="1"/>
          <p:nvPr/>
        </p:nvSpPr>
        <p:spPr>
          <a:xfrm>
            <a:off x="4430672" y="1232937"/>
            <a:ext cx="3767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Propositional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pic>
        <p:nvPicPr>
          <p:cNvPr id="1026" name="Picture 2 2">
            <a:extLst>
              <a:ext uri="{FF2B5EF4-FFF2-40B4-BE49-F238E27FC236}">
                <a16:creationId xmlns:a16="http://schemas.microsoft.com/office/drawing/2014/main" id="{4F2A7F32-EC76-63D0-3743-1DB1DB94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54" y="3562761"/>
            <a:ext cx="1515971" cy="119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FA8BBDDF-632B-AA80-BA64-CD76E3A47131}"/>
              </a:ext>
            </a:extLst>
          </p:cNvPr>
          <p:cNvSpPr/>
          <p:nvPr/>
        </p:nvSpPr>
        <p:spPr>
          <a:xfrm>
            <a:off x="2117802" y="1822380"/>
            <a:ext cx="447609" cy="72206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93366-FAEB-FBE9-C323-84501E74B81D}"/>
              </a:ext>
            </a:extLst>
          </p:cNvPr>
          <p:cNvSpPr txBox="1"/>
          <p:nvPr/>
        </p:nvSpPr>
        <p:spPr>
          <a:xfrm>
            <a:off x="1529425" y="2565158"/>
            <a:ext cx="3502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i="1" dirty="0"/>
              <a:t>Duality</a:t>
            </a:r>
            <a:r>
              <a:rPr lang="it-IT" sz="2800" i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7605ED-A749-830C-19EB-026EAB824E07}"/>
              </a:ext>
            </a:extLst>
          </p:cNvPr>
          <p:cNvSpPr txBox="1"/>
          <p:nvPr/>
        </p:nvSpPr>
        <p:spPr>
          <a:xfrm>
            <a:off x="402045" y="5799782"/>
            <a:ext cx="3597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«</a:t>
            </a:r>
            <a:r>
              <a:rPr lang="it-IT" sz="2400" i="1" dirty="0"/>
              <a:t>Best of both worlds</a:t>
            </a:r>
            <a:r>
              <a:rPr lang="it-IT" sz="2400" dirty="0"/>
              <a:t>» </a:t>
            </a:r>
          </a:p>
          <a:p>
            <a:r>
              <a:rPr lang="it-IT" sz="2400" dirty="0"/>
              <a:t>         semantics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8A5EFF0-FC33-D7DA-7868-0AA1838FBE6F}"/>
              </a:ext>
            </a:extLst>
          </p:cNvPr>
          <p:cNvSpPr/>
          <p:nvPr/>
        </p:nvSpPr>
        <p:spPr>
          <a:xfrm>
            <a:off x="3157470" y="5341128"/>
            <a:ext cx="1535828" cy="3792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533F37F5-917A-A380-F2E3-9196672789F7}"/>
              </a:ext>
            </a:extLst>
          </p:cNvPr>
          <p:cNvSpPr/>
          <p:nvPr/>
        </p:nvSpPr>
        <p:spPr>
          <a:xfrm>
            <a:off x="2872837" y="1113336"/>
            <a:ext cx="999813" cy="402658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Picture 3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athbb{FF}_2$/\emph{Bushes}&#10;&#10;\end{document} " title="IguanaTex Bitmap Display">
            <a:extLst>
              <a:ext uri="{FF2B5EF4-FFF2-40B4-BE49-F238E27FC236}">
                <a16:creationId xmlns:a16="http://schemas.microsoft.com/office/drawing/2014/main" id="{97EC44CD-D97F-CF43-05F2-CBA94CABF91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65" y="5462896"/>
            <a:ext cx="1618560" cy="316881"/>
          </a:xfrm>
          <a:prstGeom prst="rect">
            <a:avLst/>
          </a:prstGeom>
        </p:spPr>
      </p:pic>
      <p:sp>
        <p:nvSpPr>
          <p:cNvPr id="39" name="Arrow: Up 38">
            <a:extLst>
              <a:ext uri="{FF2B5EF4-FFF2-40B4-BE49-F238E27FC236}">
                <a16:creationId xmlns:a16="http://schemas.microsoft.com/office/drawing/2014/main" id="{570A00EA-8EF6-7579-503E-000FE5B39937}"/>
              </a:ext>
            </a:extLst>
          </p:cNvPr>
          <p:cNvSpPr/>
          <p:nvPr/>
        </p:nvSpPr>
        <p:spPr>
          <a:xfrm>
            <a:off x="8913768" y="1694602"/>
            <a:ext cx="405394" cy="3399912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33B4E2CE-F236-EA7A-08FD-39A3D1BC896E}"/>
              </a:ext>
            </a:extLst>
          </p:cNvPr>
          <p:cNvSpPr/>
          <p:nvPr/>
        </p:nvSpPr>
        <p:spPr>
          <a:xfrm>
            <a:off x="10673481" y="3876342"/>
            <a:ext cx="271003" cy="496843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Arrow: Up 40">
            <a:extLst>
              <a:ext uri="{FF2B5EF4-FFF2-40B4-BE49-F238E27FC236}">
                <a16:creationId xmlns:a16="http://schemas.microsoft.com/office/drawing/2014/main" id="{7B5BF3C6-3817-FFD4-9039-E9EB877F0916}"/>
              </a:ext>
            </a:extLst>
          </p:cNvPr>
          <p:cNvSpPr/>
          <p:nvPr/>
        </p:nvSpPr>
        <p:spPr>
          <a:xfrm>
            <a:off x="10689833" y="2779928"/>
            <a:ext cx="296270" cy="499917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938294-A3A9-BA5C-2A66-90691D715693}"/>
              </a:ext>
            </a:extLst>
          </p:cNvPr>
          <p:cNvSpPr txBox="1"/>
          <p:nvPr/>
        </p:nvSpPr>
        <p:spPr>
          <a:xfrm>
            <a:off x="9116465" y="643915"/>
            <a:ext cx="254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(Conclusive Remarks)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98A33E-5939-CCCA-354E-AE1054314082}"/>
              </a:ext>
            </a:extLst>
          </p:cNvPr>
          <p:cNvSpPr txBox="1"/>
          <p:nvPr/>
        </p:nvSpPr>
        <p:spPr>
          <a:xfrm>
            <a:off x="9116465" y="-6807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(Further areas of research)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859D97-23A3-E24B-AE60-536BC3F0443F}"/>
              </a:ext>
            </a:extLst>
          </p:cNvPr>
          <p:cNvSpPr txBox="1"/>
          <p:nvPr/>
        </p:nvSpPr>
        <p:spPr>
          <a:xfrm>
            <a:off x="9116465" y="312774"/>
            <a:ext cx="2865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(Auxiliary Python Code)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B09D6D-68BF-83F9-29AB-BC79ABC8CBD2}"/>
              </a:ext>
            </a:extLst>
          </p:cNvPr>
          <p:cNvSpPr txBox="1"/>
          <p:nvPr/>
        </p:nvSpPr>
        <p:spPr>
          <a:xfrm>
            <a:off x="962920" y="1064623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accent5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EA0214-6B78-62A9-872C-1CF3D1C4485F}"/>
              </a:ext>
            </a:extLst>
          </p:cNvPr>
          <p:cNvSpPr txBox="1"/>
          <p:nvPr/>
        </p:nvSpPr>
        <p:spPr>
          <a:xfrm>
            <a:off x="861456" y="1443116"/>
            <a:ext cx="90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B0F0"/>
                </a:solidFill>
              </a:rPr>
              <a:t>NF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24A9E7F-6FD9-786F-7A59-BD874ECCB5C3}"/>
              </a:ext>
            </a:extLst>
          </p:cNvPr>
          <p:cNvSpPr txBox="1"/>
          <p:nvPr/>
        </p:nvSpPr>
        <p:spPr>
          <a:xfrm>
            <a:off x="1000596" y="1807861"/>
            <a:ext cx="39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AC3592-333C-F0FE-C983-4B59C377C09B}"/>
              </a:ext>
            </a:extLst>
          </p:cNvPr>
          <p:cNvSpPr txBox="1"/>
          <p:nvPr/>
        </p:nvSpPr>
        <p:spPr>
          <a:xfrm>
            <a:off x="86393" y="3720029"/>
            <a:ext cx="1161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/>
              <a:t>Algebras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BF1FF4-76BD-3EFD-68C8-D291B43D5932}"/>
              </a:ext>
            </a:extLst>
          </p:cNvPr>
          <p:cNvSpPr txBox="1"/>
          <p:nvPr/>
        </p:nvSpPr>
        <p:spPr>
          <a:xfrm>
            <a:off x="2769142" y="3687200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i="1" dirty="0"/>
              <a:t>Forests</a:t>
            </a:r>
          </a:p>
        </p:txBody>
      </p:sp>
    </p:spTree>
    <p:extLst>
      <p:ext uri="{BB962C8B-B14F-4D97-AF65-F5344CB8AC3E}">
        <p14:creationId xmlns:p14="http://schemas.microsoft.com/office/powerpoint/2010/main" val="1590859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6C168-C5F8-E55D-DC8A-5349F4BFB1E2}"/>
              </a:ext>
            </a:extLst>
          </p:cNvPr>
          <p:cNvSpPr txBox="1"/>
          <p:nvPr/>
        </p:nvSpPr>
        <p:spPr>
          <a:xfrm>
            <a:off x="4267200" y="200025"/>
            <a:ext cx="2876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/>
              <a:t>Further Research and Python Code</a:t>
            </a:r>
          </a:p>
        </p:txBody>
      </p:sp>
      <p:pic>
        <p:nvPicPr>
          <p:cNvPr id="8" name="Picture 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We conclude with a short selection of proposals for&#10;further areas of inquiry:&#10;\begin{itemize}&#10; \item A semantic approach using \emph{Lawvere Theories} for Gödel-Dummett Logic and other fuzzy logics like \emph{Nilpotent-Minimum Logic} $\mathcal{NM}$.&#10; \item A deeper categorical understanding of the \emph{non-toposness} of $\mathbb{FF_{k\geq3}}$.&#10; \item An improvement and expansion of the Python code used.&#10;\item Ind/Pro-finite completion of \emph{bushes}.&#10;&#10;\end{itemize}&#10;&#10;The link to the Python code used:\newline\newline \textbf{https://github.com/albertpaner/finiteforest.git}&#10;&#10;&#10;\end{document} " title="IguanaTex Bitmap Display">
            <a:extLst>
              <a:ext uri="{FF2B5EF4-FFF2-40B4-BE49-F238E27FC236}">
                <a16:creationId xmlns:a16="http://schemas.microsoft.com/office/drawing/2014/main" id="{953D449D-DF7D-26E6-2814-7BB1A05F92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00" y="1473200"/>
            <a:ext cx="9726751" cy="41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4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5A33-7C97-657B-1FE7-C2DAE84ABF5F}"/>
              </a:ext>
            </a:extLst>
          </p:cNvPr>
          <p:cNvSpPr txBox="1">
            <a:spLocks/>
          </p:cNvSpPr>
          <p:nvPr/>
        </p:nvSpPr>
        <p:spPr>
          <a:xfrm>
            <a:off x="2540000" y="45636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Finite-valued Gödel-Dummett Logic</a:t>
            </a:r>
          </a:p>
        </p:txBody>
      </p:sp>
      <p:pic>
        <p:nvPicPr>
          <p:cNvPr id="4" name="Picture 3" descr="\documentclass{article}&#10;\usepackage{amsmath}&#10;\pagestyle{empty}&#10;&#10;&#10;\begin{document}&#10; &#10;&#10;\end{document} " title="IguanaTex Bitmap Display">
            <a:extLst>
              <a:ext uri="{FF2B5EF4-FFF2-40B4-BE49-F238E27FC236}">
                <a16:creationId xmlns:a16="http://schemas.microsoft.com/office/drawing/2014/main" id="{2C0FE435-7E81-1707-676E-A03CC5A081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540000" y="2540000"/>
            <a:ext cx="1524" cy="1524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\[ \mathcal{G}_n := \mathcal{G} \; + \; {F_{n+1}} \]&#10;     &#10;&#10;\end{document} " title="IguanaTex Bitmap Display">
            <a:extLst>
              <a:ext uri="{FF2B5EF4-FFF2-40B4-BE49-F238E27FC236}">
                <a16:creationId xmlns:a16="http://schemas.microsoft.com/office/drawing/2014/main" id="{3CDEC101-2519-D2B4-47B6-3B9C3E9F66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4" y="966800"/>
            <a:ext cx="3218892" cy="4188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Picture 4 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\[ F_n := \bigvee_{0 \leq i &lt; j &lt; n} (x_i \Leftrightarrow x_j) \]&#10;&#10;\end{document} " title="IguanaTex Bitmap Display">
            <a:extLst>
              <a:ext uri="{FF2B5EF4-FFF2-40B4-BE49-F238E27FC236}">
                <a16:creationId xmlns:a16="http://schemas.microsoft.com/office/drawing/2014/main" id="{7587EF0E-38E3-7788-AB1F-0025CCA067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54" y="1639811"/>
            <a:ext cx="3353999" cy="747943"/>
          </a:xfrm>
          <a:prstGeom prst="rect">
            <a:avLst/>
          </a:prstGeom>
        </p:spPr>
      </p:pic>
      <p:pic>
        <p:nvPicPr>
          <p:cNvPr id="13" name="Picture 4 1" descr="Fuzzy Logic: How it works - Andrea Minini">
            <a:extLst>
              <a:ext uri="{FF2B5EF4-FFF2-40B4-BE49-F238E27FC236}">
                <a16:creationId xmlns:a16="http://schemas.microsoft.com/office/drawing/2014/main" id="{AE5AA80D-A39F-E98C-565E-209750CC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09" y="2085250"/>
            <a:ext cx="6739923" cy="19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953284-A905-38C3-E0BE-28D36BA651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809" y="4075720"/>
            <a:ext cx="852143" cy="2172965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C_3 := \{0 &lt; \frac{1}{2} &lt; 1\}$&#10;&#10;\end{document} " title="IguanaTex Bitmap Display">
            <a:extLst>
              <a:ext uri="{FF2B5EF4-FFF2-40B4-BE49-F238E27FC236}">
                <a16:creationId xmlns:a16="http://schemas.microsoft.com/office/drawing/2014/main" id="{46C49D70-7881-A47E-C9FE-B36CC087B9A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6" y="2870390"/>
            <a:ext cx="3010960" cy="464436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1" name="Picture 20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\begin{gather*}&#10;      \mathcal{G}_n \vdash \phi \;\text{ iff }\; C_n \models \phi.&#10;     \end{gather*}&#10;&#10;\end{document} " title="IguanaTex Bitmap Display">
            <a:extLst>
              <a:ext uri="{FF2B5EF4-FFF2-40B4-BE49-F238E27FC236}">
                <a16:creationId xmlns:a16="http://schemas.microsoft.com/office/drawing/2014/main" id="{651D8C86-AE43-0AD6-5055-ADE27DD43A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96" y="1005242"/>
            <a:ext cx="3317001" cy="395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Picture 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 $\cong\{ \text{\textcolor{red}{f}} &lt; \textcolor{cyan}{*} &lt; \text{\textcolor{OliveGreen}{t}} \}$&#10;\end{document} " title="IguanaTex Bitmap Display">
            <a:extLst>
              <a:ext uri="{FF2B5EF4-FFF2-40B4-BE49-F238E27FC236}">
                <a16:creationId xmlns:a16="http://schemas.microsoft.com/office/drawing/2014/main" id="{45C74716-4E40-4057-880E-163C76FF223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35" y="2924395"/>
            <a:ext cx="2051058" cy="356427"/>
          </a:xfrm>
          <a:prstGeom prst="rect">
            <a:avLst/>
          </a:prstGeom>
        </p:spPr>
      </p:pic>
      <p:pic>
        <p:nvPicPr>
          <p:cNvPr id="42" name="Picture 4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truth values of $\mathcal{G}_3$ can be \emph{thought of} as follows:&#10;     \begin{itemize}&#10;      \item \textcolor{OliveGreen}{t} denotes a \emph{true} assertion.&#10;      \item \textcolor{cyan}{$*$} denotes a so-called \emph{not-false} assertion,\newline i.e., something which \emph{cannot be false but whose truth has yet to be proven}. &#10;      \item \textcolor{red}{f} denotes a \emph{false} assertion.&#10;     \end{itemize}&#10;&#10;\end{document} " title="IguanaTex Bitmap Display">
            <a:extLst>
              <a:ext uri="{FF2B5EF4-FFF2-40B4-BE49-F238E27FC236}">
                <a16:creationId xmlns:a16="http://schemas.microsoft.com/office/drawing/2014/main" id="{3962E2CA-28C5-9B84-B61A-47EA2C6CBA0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65" y="3663692"/>
            <a:ext cx="10100626" cy="2495388"/>
          </a:xfrm>
          <a:prstGeom prst="rect">
            <a:avLst/>
          </a:prstGeom>
        </p:spPr>
      </p:pic>
      <p:pic>
        <p:nvPicPr>
          <p:cNvPr id="43" name="Picture 4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emph{C}_n := \{0 &lt; \frac{1}{n-1} &lt; \frac{2}{n-1} &lt;..&lt; 1-\frac{1}{n-1} &lt; 1\}.$&#10;&#10;\end{document} " title="IguanaTex Bitmap Display">
            <a:extLst>
              <a:ext uri="{FF2B5EF4-FFF2-40B4-BE49-F238E27FC236}">
                <a16:creationId xmlns:a16="http://schemas.microsoft.com/office/drawing/2014/main" id="{76EE3390-C23A-21C3-5E37-67642DEA526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293" y="1718112"/>
            <a:ext cx="6253943" cy="395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2388D45-7159-0B3B-6475-5685008B0BE6}"/>
                  </a:ext>
                </a:extLst>
              </p14:cNvPr>
              <p14:cNvContentPartPr/>
              <p14:nvPr/>
            </p14:nvContentPartPr>
            <p14:xfrm>
              <a:off x="9324630" y="4228575"/>
              <a:ext cx="1015560" cy="295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2388D45-7159-0B3B-6475-5685008B0BE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18510" y="4222455"/>
                <a:ext cx="10278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2002371-104C-5AC7-5B58-1D6B4A1F37FA}"/>
                  </a:ext>
                </a:extLst>
              </p14:cNvPr>
              <p14:cNvContentPartPr/>
              <p14:nvPr/>
            </p14:nvContentPartPr>
            <p14:xfrm>
              <a:off x="10277550" y="3668055"/>
              <a:ext cx="379080" cy="1800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2002371-104C-5AC7-5B58-1D6B4A1F37F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23550" y="3560415"/>
                <a:ext cx="4867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20B7EA9-AE4F-2A8B-2382-06053004F79B}"/>
                  </a:ext>
                </a:extLst>
              </p14:cNvPr>
              <p14:cNvContentPartPr/>
              <p14:nvPr/>
            </p14:nvContentPartPr>
            <p14:xfrm>
              <a:off x="10487070" y="3650055"/>
              <a:ext cx="324360" cy="918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20B7EA9-AE4F-2A8B-2382-06053004F79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33430" y="3542055"/>
                <a:ext cx="4320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598F6A1-1F1B-B427-AB79-691322B0EA46}"/>
                  </a:ext>
                </a:extLst>
              </p14:cNvPr>
              <p14:cNvContentPartPr/>
              <p14:nvPr/>
            </p14:nvContentPartPr>
            <p14:xfrm>
              <a:off x="9849510" y="3447735"/>
              <a:ext cx="2607120" cy="10767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598F6A1-1F1B-B427-AB79-691322B0EA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95870" y="3339735"/>
                <a:ext cx="2714760" cy="12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052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ecolonial Ivan Shishkin Ismail Inceoglu Hieronymus Bosch Gustave Dore Greg Rutkowski Seb McKinnon">
            <a:extLst>
              <a:ext uri="{FF2B5EF4-FFF2-40B4-BE49-F238E27FC236}">
                <a16:creationId xmlns:a16="http://schemas.microsoft.com/office/drawing/2014/main" id="{FDB1104E-9634-9062-5489-339D67B71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6" r="-2" b="7908"/>
          <a:stretch/>
        </p:blipFill>
        <p:spPr bwMode="auto">
          <a:xfrm>
            <a:off x="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E4B8BF-96FD-BC5E-291A-471A41BC0327}"/>
              </a:ext>
            </a:extLst>
          </p:cNvPr>
          <p:cNvSpPr txBox="1">
            <a:spLocks/>
          </p:cNvSpPr>
          <p:nvPr/>
        </p:nvSpPr>
        <p:spPr>
          <a:xfrm>
            <a:off x="4765179" y="2886075"/>
            <a:ext cx="2550022" cy="54292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i="1" kern="1200" dirty="0">
                <a:blipFill>
                  <a:blip r:embed="rId3"/>
                  <a:tile tx="0" ty="0" sx="100000" sy="100000" flip="none" algn="tl"/>
                </a:blip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Finite Forests</a:t>
            </a:r>
          </a:p>
        </p:txBody>
      </p:sp>
    </p:spTree>
    <p:extLst>
      <p:ext uri="{BB962C8B-B14F-4D97-AF65-F5344CB8AC3E}">
        <p14:creationId xmlns:p14="http://schemas.microsoft.com/office/powerpoint/2010/main" val="278515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06E2-A214-4198-CB1A-41CB8C5036E1}"/>
              </a:ext>
            </a:extLst>
          </p:cNvPr>
          <p:cNvSpPr txBox="1">
            <a:spLocks/>
          </p:cNvSpPr>
          <p:nvPr/>
        </p:nvSpPr>
        <p:spPr>
          <a:xfrm>
            <a:off x="3716372" y="-85740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 Forests and Sub-forests</a:t>
            </a:r>
          </a:p>
        </p:txBody>
      </p:sp>
      <p:pic>
        <p:nvPicPr>
          <p:cNvPr id="22" name="Picture 2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A \emph{sub-forest} $G$ of a finite forest $F$ is a \emph{downward-closed sub-poset G of F}, i.e., $G=\downarrow G := \{ x \in F \; | \; x \leq y, \text{ for some } y \in G\}$.&#10;&#10;\end{document} " title="IguanaTex Bitmap Display">
            <a:extLst>
              <a:ext uri="{FF2B5EF4-FFF2-40B4-BE49-F238E27FC236}">
                <a16:creationId xmlns:a16="http://schemas.microsoft.com/office/drawing/2014/main" id="{C4073CED-0BF1-8E71-3FF4-84A991EA02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65" y="5120199"/>
            <a:ext cx="10049070" cy="635703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F6E3F3-D142-3C61-1619-980F6A3231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06" y="1336035"/>
            <a:ext cx="6413637" cy="2846053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F := \{ a_0,\; b_0 &lt; b_1,\; c_0 &lt; c_1,\; d_0 &lt; d_1 &lt; d_4,\; d_0 &lt; d_2,\; d_0 &lt; d_3 &lt; d_5 \}$ \newline and its sub-forest&#10; $\textcolor{orange}{G} :=\{ \textcolor{orange}{b_0} &lt; \textcolor{orange}{b_1},\; \textcolor{orange}{c_0},\; \textcolor{orange}{d_0} &lt; \textcolor{orange}{d_1},\;\textcolor{orange}{d_0} &lt; \textcolor{orange}{d_2}\}$.&#10;&#10;\end{document} " title="IguanaTex Bitmap Display">
            <a:extLst>
              <a:ext uri="{FF2B5EF4-FFF2-40B4-BE49-F238E27FC236}">
                <a16:creationId xmlns:a16="http://schemas.microsoft.com/office/drawing/2014/main" id="{B170C527-3BAB-4A60-9679-1641BB24A1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81" y="4291415"/>
            <a:ext cx="8256236" cy="61013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A \emph{finite tree}&#10; $T$ is a finite forest with a minimum element called \emph{root} or \emph{bottom}.&#10;&#10;\end{document} " title="IguanaTex Bitmap Display">
            <a:extLst>
              <a:ext uri="{FF2B5EF4-FFF2-40B4-BE49-F238E27FC236}">
                <a16:creationId xmlns:a16="http://schemas.microsoft.com/office/drawing/2014/main" id="{E85EEFA5-49D5-64F0-7FA8-24943BB277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47" y="6057707"/>
            <a:ext cx="9292904" cy="5213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31410-2623-A749-8E90-31AA66D6E6BA}"/>
              </a:ext>
            </a:extLst>
          </p:cNvPr>
          <p:cNvSpPr txBox="1"/>
          <p:nvPr/>
        </p:nvSpPr>
        <p:spPr>
          <a:xfrm>
            <a:off x="9571170" y="2089286"/>
            <a:ext cx="2043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rgbClr val="FF0000"/>
                </a:solidFill>
              </a:rPr>
              <a:t>Caveat</a:t>
            </a:r>
            <a:r>
              <a:rPr lang="it-IT" sz="2400" i="1" dirty="0"/>
              <a:t>:</a:t>
            </a:r>
          </a:p>
          <a:p>
            <a:r>
              <a:rPr lang="it-IT" sz="2400" i="1" dirty="0"/>
              <a:t>The nodes are     ordered bottom to top.</a:t>
            </a:r>
          </a:p>
        </p:txBody>
      </p:sp>
      <p:pic>
        <p:nvPicPr>
          <p:cNvPr id="20" name="Picture 1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A \emph{finite forest}&#10; \emph{F} is a finite poset in which the \emph{downward-closed poset}, a.k.a. \emph{down-set}, of each element $x \in F$, i.e., $\downarrow \{x\}:=\{y \in F \;|\; y \leq x \}$, is a \emph{chain} with the order inherited from \emph{F}.&#10;&#10;&#10;\end{document} " title="IguanaTex Bitmap Display">
            <a:extLst>
              <a:ext uri="{FF2B5EF4-FFF2-40B4-BE49-F238E27FC236}">
                <a16:creationId xmlns:a16="http://schemas.microsoft.com/office/drawing/2014/main" id="{7E3B6BEA-3128-16B4-6AF6-DFA382FD137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5" y="469585"/>
            <a:ext cx="10667563" cy="987232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69430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0019-5121-8393-E2E3-DA2DA94AA98F}"/>
              </a:ext>
            </a:extLst>
          </p:cNvPr>
          <p:cNvSpPr txBox="1">
            <a:spLocks/>
          </p:cNvSpPr>
          <p:nvPr/>
        </p:nvSpPr>
        <p:spPr>
          <a:xfrm>
            <a:off x="3595853" y="-117117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of Finite Forests</a:t>
            </a:r>
          </a:p>
        </p:txBody>
      </p:sp>
      <p:pic>
        <p:nvPicPr>
          <p:cNvPr id="40" name="Picture 3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A map between forests $ f: F \rightarrow G $ is \emph{open}  \newline iff it carries down-sets to down-sets, i.e.,\newline for every $S \subseteq F$, $f(\downarrow S)=\downarrow T$ for some $T \subseteq G$. &#10;&#10;\end{document} " title="IguanaTex Bitmap Display">
            <a:extLst>
              <a:ext uri="{FF2B5EF4-FFF2-40B4-BE49-F238E27FC236}">
                <a16:creationId xmlns:a16="http://schemas.microsoft.com/office/drawing/2014/main" id="{A119DD7A-EF46-8BCD-7728-0D1F9EA30D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02" y="470987"/>
            <a:ext cx="6222602" cy="1069886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3" name="Picture 1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A map $ f: F \rightarrow G $ is \emph{order-preserving} if, whenever $a \leq b$, then $f(a) \leq f(b)$.&#10;&#10;\end{document} " title="IguanaTex Bitmap Display">
            <a:extLst>
              <a:ext uri="{FF2B5EF4-FFF2-40B4-BE49-F238E27FC236}">
                <a16:creationId xmlns:a16="http://schemas.microsoft.com/office/drawing/2014/main" id="{996BDFAF-BD31-B9A3-7428-02F31A273B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74" y="1641612"/>
            <a:ext cx="9789291" cy="3021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4" name="Picture 2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The category of \emph{Finite Forests} $\mathbb{FF}$ has finite forests as \emph{objects} \newline and order-preserving open maps as \emph{arrows}.&#10;&#10;\end{document} " title="IguanaTex Bitmap Display">
            <a:extLst>
              <a:ext uri="{FF2B5EF4-FFF2-40B4-BE49-F238E27FC236}">
                <a16:creationId xmlns:a16="http://schemas.microsoft.com/office/drawing/2014/main" id="{5D521389-AD6D-7D1F-76A1-B6CAC22DA3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02" y="2026887"/>
            <a:ext cx="9948251" cy="747800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" name="Picture 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\emph{height} of a finite forest \emph{F} is the maximum cardinality of  $\downarrow x$ for $ x \in F$.&#10;&#10;\end{document} " title="IguanaTex Bitmap Display">
            <a:extLst>
              <a:ext uri="{FF2B5EF4-FFF2-40B4-BE49-F238E27FC236}">
                <a16:creationId xmlns:a16="http://schemas.microsoft.com/office/drawing/2014/main" id="{58F74E59-C422-6296-CE6B-B45BF62440E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0" y="5305231"/>
            <a:ext cx="10491899" cy="290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Picture 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subcategory $\mathbb{FF}_n$ of $\mathbb{FF}$ has finite forests of height at most $n$ as objects and order-preserving open maps between them as arrows.&#10; &#10;&#10;\end{document} " title="IguanaTex Bitmap Display">
            <a:extLst>
              <a:ext uri="{FF2B5EF4-FFF2-40B4-BE49-F238E27FC236}">
                <a16:creationId xmlns:a16="http://schemas.microsoft.com/office/drawing/2014/main" id="{D1DD2CDC-69B8-4467-0BFB-9595232C500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89" y="5699600"/>
            <a:ext cx="10491900" cy="643270"/>
          </a:xfrm>
          <a:prstGeom prst="rect">
            <a:avLst/>
          </a:prstGeom>
          <a:solidFill>
            <a:srgbClr val="FFFF00"/>
          </a:solidFill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11" name="Picture 10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objects of $\mathbb{FF}_2$ are called \emph{bushes}.&#10;&#10;\end{document} " title="IguanaTex Bitmap Display">
            <a:extLst>
              <a:ext uri="{FF2B5EF4-FFF2-40B4-BE49-F238E27FC236}">
                <a16:creationId xmlns:a16="http://schemas.microsoft.com/office/drawing/2014/main" id="{82555E57-AFE0-0CDF-340D-56384B523A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500" y="6461242"/>
            <a:ext cx="5034835" cy="284955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8414711-3C6D-9D9F-ADCC-61B5C4A7FF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9898" y="2857845"/>
            <a:ext cx="8577588" cy="23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03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BB433A-2C9D-7A33-F44C-69D23336E211}"/>
              </a:ext>
            </a:extLst>
          </p:cNvPr>
          <p:cNvSpPr txBox="1">
            <a:spLocks/>
          </p:cNvSpPr>
          <p:nvPr/>
        </p:nvSpPr>
        <p:spPr>
          <a:xfrm>
            <a:off x="3930976" y="-83975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Terminal, co-product, etc..</a:t>
            </a:r>
          </a:p>
        </p:txBody>
      </p:sp>
      <p:pic>
        <p:nvPicPr>
          <p:cNvPr id="6" name="Picture 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Let $\mathbb{FF}_*$ stand for either $\mathbb{FF}$ or $\mathbb{FF}_n$ for $n&gt;0$.&#10;&#10;\end{document} " title="IguanaTex Bitmap Display">
            <a:extLst>
              <a:ext uri="{FF2B5EF4-FFF2-40B4-BE49-F238E27FC236}">
                <a16:creationId xmlns:a16="http://schemas.microsoft.com/office/drawing/2014/main" id="{3BD8C23E-3DB9-9643-38E7-940D5DADBC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68" y="1614689"/>
            <a:ext cx="5797032" cy="250825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\emph{terminal} object is given by the singleton forest denoted as $\textbf{1} := \{ \bullet \}$.&#10;&#10;\end{document} " title="IguanaTex Bitmap Display">
            <a:extLst>
              <a:ext uri="{FF2B5EF4-FFF2-40B4-BE49-F238E27FC236}">
                <a16:creationId xmlns:a16="http://schemas.microsoft.com/office/drawing/2014/main" id="{F1A20AEE-E988-9F2D-12E6-795F7C9479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88" y="2554408"/>
            <a:ext cx="10295766" cy="326136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0" name="Picture 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following properties are valid  in $\mathbb{FF}_*$:&#10;&#10;\end{document} " title="IguanaTex Bitmap Display">
            <a:extLst>
              <a:ext uri="{FF2B5EF4-FFF2-40B4-BE49-F238E27FC236}">
                <a16:creationId xmlns:a16="http://schemas.microsoft.com/office/drawing/2014/main" id="{7C09F9D3-A204-DE1E-10F1-EA8F80EC137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481" y="2092959"/>
            <a:ext cx="4986605" cy="250825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\emph{initial} object is given by the empty forest denoted as $\textbf{0} := \{\}$.&#10;&#10;\end{document} " title="IguanaTex Bitmap Display">
            <a:extLst>
              <a:ext uri="{FF2B5EF4-FFF2-40B4-BE49-F238E27FC236}">
                <a16:creationId xmlns:a16="http://schemas.microsoft.com/office/drawing/2014/main" id="{FA0075D1-79C1-C073-9AA5-B76748D6135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01" y="3061883"/>
            <a:ext cx="9258827" cy="3211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1" name="Picture 10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The \emph{co-product} or \emph{sum} $F+G$ between $F$ and $G$ is obtained by taking \newline the \emph{disjoint union} of the two posets.&#10;\end{document} " title="IguanaTex Bitmap Display">
            <a:extLst>
              <a:ext uri="{FF2B5EF4-FFF2-40B4-BE49-F238E27FC236}">
                <a16:creationId xmlns:a16="http://schemas.microsoft.com/office/drawing/2014/main" id="{2241C0B3-7B4F-2F6B-22F6-AB312ED638C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87" y="3505393"/>
            <a:ext cx="10307330" cy="677904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0" name="Picture 1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Omega := \textbf{1} + \textbf{1}_{\bot}$&#10;&#10;\end{document} " title="IguanaTex Bitmap Display">
            <a:extLst>
              <a:ext uri="{FF2B5EF4-FFF2-40B4-BE49-F238E27FC236}">
                <a16:creationId xmlns:a16="http://schemas.microsoft.com/office/drawing/2014/main" id="{77BE5FB1-CB74-1FD0-3507-A03CA038C4C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24" y="4778593"/>
            <a:ext cx="2136768" cy="34916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30" name="Picture 29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emph{Lifting} for each finite forest:\newline $F_{\bot}$ is the tree obtained by appending a new node $\bot$ as the new minimum of $F$.&#10;&#10;\end{document} " title="IguanaTex Bitmap Display">
            <a:extLst>
              <a:ext uri="{FF2B5EF4-FFF2-40B4-BE49-F238E27FC236}">
                <a16:creationId xmlns:a16="http://schemas.microsoft.com/office/drawing/2014/main" id="{CFB3C97C-F3C1-AFAD-ACE4-3F68F1D1D99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6" y="647481"/>
            <a:ext cx="10591397" cy="65712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7313D4-A366-5A4D-838D-BF48126DFF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7892" y="4276012"/>
            <a:ext cx="2136768" cy="1622361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Each forest $F$ in $\mathbb{FF}_*$ uniquely determines \newline a finite family of trees $\{F_i\}_{i=1}^N$ such that $F = \sum_{i=1}^{N} F_i$.&#10;&#10;\end{document} " title="IguanaTex Bitmap Display">
            <a:extLst>
              <a:ext uri="{FF2B5EF4-FFF2-40B4-BE49-F238E27FC236}">
                <a16:creationId xmlns:a16="http://schemas.microsoft.com/office/drawing/2014/main" id="{28CD7CDA-06FC-87B0-1732-BB99E9B8070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09" y="6046909"/>
            <a:ext cx="7285723" cy="6766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32572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0D0C-83C4-A97A-0E5E-F0EB3C0F99B5}"/>
              </a:ext>
            </a:extLst>
          </p:cNvPr>
          <p:cNvSpPr txBox="1">
            <a:spLocks/>
          </p:cNvSpPr>
          <p:nvPr/>
        </p:nvSpPr>
        <p:spPr>
          <a:xfrm>
            <a:off x="4597889" y="-65353"/>
            <a:ext cx="9965736" cy="588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</a:p>
        </p:txBody>
      </p:sp>
      <p:pic>
        <p:nvPicPr>
          <p:cNvPr id="8" name="Picture 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[ F_{\bot} \times G_{\bot} = ( (F \times G_{\bot}) + ( F \times G ) + (F_{\bot} \times G) )_{\bot}  \]&#10;&#10;\end{document} " title="IguanaTex Bitmap Display">
            <a:extLst>
              <a:ext uri="{FF2B5EF4-FFF2-40B4-BE49-F238E27FC236}">
                <a16:creationId xmlns:a16="http://schemas.microsoft.com/office/drawing/2014/main" id="{A5259E0F-011B-48C8-9A91-632191DD06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7" y="717134"/>
            <a:ext cx="6733972" cy="322812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4" name="Picture 1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\[ F \times_\mathbb{FF} G = \sum_{i,j=1}^{N,M} (F_i')_\bot \times_\mathbb{FF} (G_j')_\bot \]&#10;&#10;\end{document} " title="IguanaTex Bitmap Display">
            <a:extLst>
              <a:ext uri="{FF2B5EF4-FFF2-40B4-BE49-F238E27FC236}">
                <a16:creationId xmlns:a16="http://schemas.microsoft.com/office/drawing/2014/main" id="{368A1F01-7ECC-3558-A8A7-590B7BD85D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7" y="3102512"/>
            <a:ext cx="4283589" cy="930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4" name="Picture 33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 $ F = \sum_{i=1}^{N} F_i ,\; G = \sum_{j=1}^{M} G_j $ &#10;\end{document} " title="IguanaTex Bitmap Display">
            <a:extLst>
              <a:ext uri="{FF2B5EF4-FFF2-40B4-BE49-F238E27FC236}">
                <a16:creationId xmlns:a16="http://schemas.microsoft.com/office/drawing/2014/main" id="{8824ACB2-A8A0-C679-E8B1-52C55727AE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7" y="5445992"/>
            <a:ext cx="3584043" cy="395856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 1_\bot \times_{\mathbb{FF}} 1_\bot$&#10;&#10;\end{document} " title="IguanaTex Bitmap Display">
            <a:extLst>
              <a:ext uri="{FF2B5EF4-FFF2-40B4-BE49-F238E27FC236}">
                <a16:creationId xmlns:a16="http://schemas.microsoft.com/office/drawing/2014/main" id="{6081C64D-9E9D-969F-7C40-C20B3C9359A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23" y="924651"/>
            <a:ext cx="1765634" cy="327418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9" name="Picture 18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 1_\bot \times_{\mathbb{FF}_2} 1_\bot$&#10;&#10;\end{document} " title="IguanaTex Bitmap Display">
            <a:extLst>
              <a:ext uri="{FF2B5EF4-FFF2-40B4-BE49-F238E27FC236}">
                <a16:creationId xmlns:a16="http://schemas.microsoft.com/office/drawing/2014/main" id="{A3CD3612-ED3E-5C0B-C750-223AC0BEC22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367" y="6343053"/>
            <a:ext cx="1862518" cy="35510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36" name="Picture 3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 F_i = (F_i')_\bot  ,\;  G_j = (G_j')_\bot$ &#10;&#10;\end{document} " title="IguanaTex Bitmap Display">
            <a:extLst>
              <a:ext uri="{FF2B5EF4-FFF2-40B4-BE49-F238E27FC236}">
                <a16:creationId xmlns:a16="http://schemas.microsoft.com/office/drawing/2014/main" id="{7B4ECAE6-C8E3-7CB8-1AFB-2A9215F9A9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7" y="5915740"/>
            <a:ext cx="2915088" cy="31962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forall F,G,H $: $ F \times (G+H) = (F \times G) + (F \times H) $&#10;\end{document} " title="IguanaTex Bitmap Display">
            <a:extLst>
              <a:ext uri="{FF2B5EF4-FFF2-40B4-BE49-F238E27FC236}">
                <a16:creationId xmlns:a16="http://schemas.microsoft.com/office/drawing/2014/main" id="{5A045EF5-3DA5-8659-9E2E-97D056471E1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7" y="6328292"/>
            <a:ext cx="5349083" cy="269634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 F \times_{\mathbb{FF}_n} G $ is the sub-forest \newline of all nodes of height $ \leq n $ of $ F \times_\mathbb{FF} G $&#10;&#10;\end{document} " title="IguanaTex Bitmap Display">
            <a:extLst>
              <a:ext uri="{FF2B5EF4-FFF2-40B4-BE49-F238E27FC236}">
                <a16:creationId xmlns:a16="http://schemas.microsoft.com/office/drawing/2014/main" id="{AB0846E5-665E-F156-B5AF-2AC6892629F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7" y="4394701"/>
            <a:ext cx="5208877" cy="671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5565738-27B0-9597-FBF9-292D6EC5D90E}"/>
              </a:ext>
            </a:extLst>
          </p:cNvPr>
          <p:cNvSpPr txBox="1"/>
          <p:nvPr/>
        </p:nvSpPr>
        <p:spPr>
          <a:xfrm>
            <a:off x="11603" y="1139285"/>
            <a:ext cx="2714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i="1" dirty="0">
                <a:solidFill>
                  <a:srgbClr val="FF0000"/>
                </a:solidFill>
              </a:rPr>
              <a:t>Warning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8AAF9-C9CA-A8AC-94FE-61F3DE5C97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29654" y="1555920"/>
            <a:ext cx="6733972" cy="4571437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product $ F \times G $ of two finite forests $F$ and $G$ \newline is \emph{not} the usual cartesian product of the underlying posets. \newline&#10; $ | F \times G |$ need not be the product of  $ | F | $ and $ | G | $. &#10;&#10;\end{document} " title="IguanaTex Bitmap Display">
            <a:extLst>
              <a:ext uri="{FF2B5EF4-FFF2-40B4-BE49-F238E27FC236}">
                <a16:creationId xmlns:a16="http://schemas.microsoft.com/office/drawing/2014/main" id="{7170836F-3506-3832-556D-7E4421420A1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6" y="1710267"/>
            <a:ext cx="6615273" cy="860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5788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859,768"/>
  <p:tag name="OUTPUTTYPE" val="PNG"/>
  <p:tag name="IGUANATEXVERSION" val="160"/>
  <p:tag name="LATEXADDIN" val="\documentclass{article}&#10;\usepackage{amsmath}&#10;\pagestyle{empty}&#10;\begin{document}&#10;&#10;$\mathcal{G} := \textbf{IPL} \; + \; ((\phi \Rightarrow \psi) \lor (\psi \Rightarrow \phi))$&#10;&#10;&#10;\end{document}"/>
  <p:tag name="IGUANATEXSIZE" val="20"/>
  <p:tag name="IGUANATEXCURSOR" val="17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03,03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forall$ and $\exists$ as generalized $\land$ and $\lor$&#10;&#10;\end{document} "/>
  <p:tag name="IGUANATEXSIZE" val="20"/>
  <p:tag name="IGUANATEXCURSOR" val="57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3241,84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propositional \emph{internal} logic of the topos is classical,\newline &#10;whilst the \emph{external} logic is non-classical.&#10;\end{document} "/>
  <p:tag name="IGUANATEXSIZE" val="20"/>
  <p:tag name="IGUANATEXCURSOR" val="62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3,32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\emph{truth-values} are given by the \emph{hom-set} $\mathbb{FF}_2(\textbf{1},\Omega) = \{\top, \bot \}$.&#10;&#10;\end{document} "/>
  <p:tag name="IGUANATEXSIZE" val="20"/>
  <p:tag name="IGUANATEXCURSOR" val="66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,4695"/>
  <p:tag name="ORIGINALWIDTH" val="4290,21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An \emph{$\mathbb{FF}_2$-valuation} is a function $\llbracket - \rrbracket : \mathbf{Prop} \rightarrow \mathbb{FF}_2(\mathbf{1},\Omega)$ which is extended to $\mathbf{Form}$: &#10;&#10;\end{document} "/>
  <p:tag name="IGUANATEXSIZE" val="20"/>
  <p:tag name="IGUANATEXCURSOR" val="73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3,611"/>
  <p:tag name="ORIGINALWIDTH" val="1626,54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 $\forall \phi,\psi \in \mathbf{Form}$ :&#10; \begin{itemize}&#10;  \item $\llbracket \neg \phi \rrbracket = \neg \circ \llbracket \phi \rrbracket$.&#10;  \item $ \llbracket \phi \land \psi \rrbracket =\; \land \circ  (\llbracket \phi \rrbracket \times \llbracket \chi \rrbracket) $.&#10;  \item $\llbracket \phi \lor \psi \rrbracket =\; \lor \circ  (\llbracket \phi \rrbracket \times \llbracket \chi \rrbracket) $.&#10;  \item $\llbracket \phi \Rightarrow \psi \rrbracket =\; \Rightarrow \circ  \;(\llbracket \phi \rrbracket \times \llbracket \chi \rrbracket) $.&#10; \end{itemize}&#10;&#10;\end{document} "/>
  <p:tag name="IGUANATEXSIZE" val="20"/>
  <p:tag name="IGUANATEXCURSOR" val="55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9817"/>
  <p:tag name="ORIGINALWIDTH" val="371,2036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A \xrightarrow{\textfrak{p}} \Omega$&#10;&#10;\end{document} "/>
  <p:tag name="IGUANATEXSIZE" val="20"/>
  <p:tag name="IGUANATEXCURSOR" val="58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925,384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athbb{FF_2}(\textbf{1}_\bot, F) \cong |F|$&#10;&#10;\end{document} "/>
  <p:tag name="IGUANATEXSIZE" val="20"/>
  <p:tag name="IGUANATEXCURSOR" val="60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107,61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A_1 \times A_2.. \times A_n \xrightarrow{\textfrak{r}} \Omega$&#10;&#10;\end{document} "/>
  <p:tag name="IGUANATEXSIZE" val="20"/>
  <p:tag name="IGUANATEXCURSOR" val="60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,7173"/>
  <p:tag name="ORIGINALWIDTH" val="1141,35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p_t(x),p_*(x),p_f(x)$ \newline with $x : \textbf{1}_\bot$&#10;&#10;\end{document} "/>
  <p:tag name="IGUANATEXSIZE" val="20"/>
  <p:tag name="IGUANATEXCURSOR" val="587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8,59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textbf{1}_\bot$ \emph{representing object}.&#10;&#10;&#10;\end{document} "/>
  <p:tag name="IGUANATEXSIZE" val="20"/>
  <p:tag name="IGUANATEXCURSOR" val="59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433,445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textbf{1}_\bot \xrightarrow{b} B$&#10;&#10;&#10;\end{document} "/>
  <p:tag name="IGUANATEXSIZE" val="20"/>
  <p:tag name="IGUANATEXCURSOR" val="586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4281,96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algebraic semantics for $\mathcal{G}$ are given by the variety $\mathbb{G}$ of \emph{Gödel algebras}, i.e.,  pre-linear \emph{Heyting algebras}.&#10;&#10;\end{document} "/>
  <p:tag name="IGUANATEXSIZE" val="20"/>
  <p:tag name="IGUANATEXCURSOR" val="60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,4874"/>
  <p:tag name="ORIGINALWIDTH" val="308,211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a : \textbf{1}_\bot$&#10;&#10;\end{document} "/>
  <p:tag name="IGUANATEXSIZE" val="20"/>
  <p:tag name="IGUANATEXCURSOR" val="57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6,7191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b : B$&#10;&#10;\end{document} "/>
  <p:tag name="IGUANATEXSIZE" val="20"/>
  <p:tag name="IGUANATEXCURSOR" val="56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,9666"/>
  <p:tag name="ORIGINALWIDTH" val="1387,32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r(x_1,..,x_n)$\newline with $x_i : A_i$ for $i=1,..,n$&#10;&#10;\end{document} "/>
  <p:tag name="IGUANATEXSIZE" val="20"/>
  <p:tag name="IGUANATEXCURSOR" val="557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54,143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textfrak{p}_* \circ  a_0 = \top \circ\; !_{\textbf{1}_\bot} $&#10;&#10;\end{document} "/>
  <p:tag name="IGUANATEXSIZE" val="20"/>
  <p:tag name="IGUANATEXCURSOR" val="596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854,143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textfrak{p}_* \circ a_1 \neq \top \circ \;!_{\textbf{1}_\bot} $&#10;&#10;\end{document} "/>
  <p:tag name="IGUANATEXSIZE" val="20"/>
  <p:tag name="IGUANATEXCURSOR" val="60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63,89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not\models_{\mathbb{FF_2}} \forall_{x:1_\bot} p_*(x)$&#10;&#10;\end{document} "/>
  <p:tag name="IGUANATEXSIZE" val="20"/>
  <p:tag name="IGUANATEXCURSOR" val="61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63,89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odels_{\mathbb{FF_2}} \exists_{x:1_\bot} p_*(x)$&#10;&#10;\end{document} "/>
  <p:tag name="IGUANATEXSIZE" val="20"/>
  <p:tag name="IGUANATEXCURSOR" val="60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5,9468"/>
  <p:tag name="ORIGINALWIDTH" val="4288,71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Consider the predicate $p_*(x)$ with $x$ variable of \emph{type} $\textbf{1}_\bot$.&#10;This is realized as an arrow in \emph{bushes} $\textfrak{p}_* :\textbf{1}_\bot \rightarrow \Omega$.&#10;When is $p_*(a)$ \emph{true} for some generalized element $\textbf{1}_\bot \xrightarrow{a} \textbf{1}_\bot$?&#10;&#10;\end{document} "/>
  <p:tag name="IGUANATEXSIZE" val="20"/>
  <p:tag name="IGUANATEXCURSOR" val="846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3605,54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 &#10;The instance $p_*(a_0)$ is \emph{true} for the generalized element $\textbf{1}_\bot \xrightarrow{a_0} \textbf{1}_\bot$.&#10;\end{document} "/>
  <p:tag name="IGUANATEXSIZE" val="20"/>
  <p:tag name="IGUANATEXCURSOR" val="67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3825,27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The instance $p_*(a_1)$ is \emph{not true} for the generalized element $\textbf{1}_\bot \xrightarrow{a_1} \textbf{1}_\bot$. &#10;&#10;\end{document} "/>
  <p:tag name="IGUANATEXSIZE" val="20"/>
  <p:tag name="IGUANATEXCURSOR" val="68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0,7499213"/>
  <p:tag name="ORIGINALWIDTH" val="0,7499213"/>
  <p:tag name="OUTPUTTYPE" val="PNG"/>
  <p:tag name="IGUANATEXVERSION" val="160"/>
  <p:tag name="LATEXADDIN" val="\documentclass{article}&#10;\usepackage{amsmath}&#10;\pagestyle{empty}&#10;&#10;&#10;\begin{document}&#10; &#10;&#10;\end{document} "/>
  <p:tag name="IGUANATEXSIZE" val="20"/>
  <p:tag name="IGUANATEXCURSOR" val="6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4284,96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first-order logic of $\mathbb{FF_2}$/\emph{bushes} corresponds to first-order three-valued Gödel-Dummett Logic on \emph{finite} domains.  &#10;&#10;\end{document} "/>
  <p:tag name="IGUANATEXSIZE" val="20"/>
  <p:tag name="IGUANATEXCURSOR" val="577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1561,30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forall$ and $\exists$ as finite $\land$ and $\lor$ \newline over generalized elements&#10;&#10;\end{document} "/>
  <p:tag name="IGUANATEXSIZE" val="20"/>
  <p:tag name="IGUANATEXCURSOR" val="617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7,874"/>
  <p:tag name="ORIGINALWIDTH" val="4290,21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I want to thank again my family and anyone who helped me in my mathematical journey. \newline&#10;  Special thanks are due to my thesis advisor Professor S. Aguzzoli who showed me a truly fascinating area of research and has been very supportive throughout this endeavor. \newline&#10;  I also thank Professors V. Marra, S. Ghilardi and N.Gambino for their wonderful lectures and discussions which in no small part helped me in this endeavor.   &#10;&#10;\end{document} "/>
  <p:tag name="IGUANATEXSIZE" val="20"/>
  <p:tag name="IGUANATEXCURSOR" val="99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64,07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&#10; \[ \mathcal{G} := \mathcal{BL} + (\phi \rightarrow (\phi \;\&amp;\; \phi))\]&#10;  &#10;&#10;\end{document} "/>
  <p:tag name="IGUANATEXSIZE" val="20"/>
  <p:tag name="IGUANATEXCURSOR" val="57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27,55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[ \mathcal{G} := \mathcal{MTL} + (\phi \rightarrow (\phi \;\&amp;\; \phi))\]&#10;&#10;\end{document} "/>
  <p:tag name="IGUANATEXSIZE" val="20"/>
  <p:tag name="IGUANATEXCURSOR" val="57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4287,21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Extension of Basic Fuzzy propositional Logic $\mathcal{BL}$ or Monoidal t-norm-based Logic $\mathcal{MTL}$ with the \emph{idempotency axiom}.&#10; &#10;&#10;\end{document} "/>
  <p:tag name="IGUANATEXSIZE" val="20"/>
  <p:tag name="IGUANATEXCURSOR" val="69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3,697"/>
  <p:tag name="ORIGINALWIDTH" val="4290,21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Boolean truth values 0 (\emph{false}) and 1 (\emph{true}) are clearly unsuited to model these statements. We are better served with \emph{degrees of truth} from 0 to 1. \newline&#10;The truth values are thus given by the real unit interval $[0,1]$.&#10; &#10;&#10;\end{document} "/>
  <p:tag name="IGUANATEXSIZE" val="20"/>
  <p:tag name="IGUANATEXCURSOR" val="73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,74126"/>
  <p:tag name="ORIGINALWIDTH" val="110,9861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Rightarrow$&#10;&#10;\end{document} "/>
  <p:tag name="IGUANATEXSIZE" val="20"/>
  <p:tag name="IGUANATEXCURSOR" val="556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26,84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\[x * z \leq y \text{ iff }z \leq x \Rightarrow y \]&#10;&#10; &#10;&#10;\end{document} "/>
  <p:tag name="IGUANATEXSIZE" val="20"/>
  <p:tag name="IGUANATEXCURSOR" val="57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451,81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\[ x \Rightarrow y = sup \{z \;|\; x*z \leq y\} \] &#10;\end{document} "/>
  <p:tag name="IGUANATEXSIZE" val="20"/>
  <p:tag name="IGUANATEXCURSOR" val="607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9854"/>
  <p:tag name="ORIGINALWIDTH" val="899,1376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\[ \mathcal{G}_n := \mathcal{G} \; + \; {F_{n+1}} \]&#10;     &#10;&#10;\end{document} "/>
  <p:tag name="IGUANATEXSIZE" val="20"/>
  <p:tag name="IGUANATEXCURSOR" val="61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,2351"/>
  <p:tag name="ORIGINALWIDTH" val="2153,731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\mathcal{G}$ is the logic of \emph{sets through time} $\mathbb{Set}^\textbf{$\omega$}$.&#10;\end{document} "/>
  <p:tag name="IGUANATEXSIZE" val="20"/>
  <p:tag name="IGUANATEXCURSOR" val="64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2784,40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 \begin{equation*}&#10;  \mathcal{G}_3 \vdash \phi\; \text{ iff } \; C_{3} \models_{H.A.} \phi \; \text{ iff } \; \textbf{2} \models_{K.} \phi&#10;  \; \text{ iff } \; \mathbb{Set}^\textbf{2} \models_{\mathcal{E}} \phi.&#10; \end{equation*}&#10;&#10;\end{document} "/>
  <p:tag name="IGUANATEXSIZE" val="20"/>
  <p:tag name="IGUANATEXCURSOR" val="78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89,08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\mathcal{G}_{3} \vdash \phi \;\text{ iff }\;\mathbf{Sh}(\mathcal{S}) \models_{\mathcal{E}} \phi.$&#10;&#10;\end{document} "/>
  <p:tag name="IGUANATEXSIZE" val="20"/>
  <p:tag name="IGUANATEXCURSOR" val="65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2041,99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&#10; $\mathcal{G}_3$  is the logic of the Sierpinski topos.&#10;&#10;&#10;\end{document} "/>
  <p:tag name="IGUANATEXSIZE" val="20"/>
  <p:tag name="IGUANATEXCURSOR" val="55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,4841"/>
  <p:tag name="ORIGINALWIDTH" val="3943,00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 &#10;Locale of open subsets of the \emph{Sierpinski Space} $\mathcal{O(S)}:= \emptyset \subseteq \{1\} \subseteq \{0, 1\}$.&#10;\end{document} "/>
  <p:tag name="IGUANATEXSIZE" val="20"/>
  <p:tag name="IGUANATEXCURSOR" val="60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42,10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mathcal{G} \vdash \alpha \; \text{ iff } \;   \mathbb{Set}^\omega \models_{\mathcal{E}} \alpha$&#10;\end{document} "/>
  <p:tag name="IGUANATEXSIZE" val="18"/>
  <p:tag name="IGUANATEXCURSOR" val="65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,7372"/>
  <p:tag name="ORIGINALWIDTH" val="929,1339"/>
  <p:tag name="OUTPUTTYPE" val="PNG"/>
  <p:tag name="IGUANATEXVERSION" val="160"/>
  <p:tag name="LATEXADDIN" val="\documentclass{article}&#10;\usepackage{amsmath}&#10;\pagestyle{empty}&#10;\begin{document}&#10;&#10;${\textbf{IPL}} \subset \mathcal{G} \subset {\textbf{CPL}}$&#10;&#10;&#10;\end{document}"/>
  <p:tag name="IGUANATEXSIZE" val="20"/>
  <p:tag name="IGUANATEXCURSOR" val="14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113,985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athcal{G}_3$&#10;&#10;\end{document} "/>
  <p:tag name="IGUANATEXSIZE" val="20"/>
  <p:tag name="IGUANATEXCURSOR" val="56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889,388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 (\mathbb{G_n})_{fin} \simeq \mathbb{FF}^{\textit{op}}_{n-1} $ &#10;&#10;\end{document} "/>
  <p:tag name="IGUANATEXSIZE" val="20"/>
  <p:tag name="IGUANATEXCURSOR" val="61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810,648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 (\mathbb{G_3})_{fin} \simeq \mathbb{FF}^{\textit{op}}_{2} $ &#10;&#10;\end{document} "/>
  <p:tag name="IGUANATEXSIZE" val="20"/>
  <p:tag name="IGUANATEXCURSOR" val="61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6,4642"/>
  <p:tag name="ORIGINALWIDTH" val="1284,58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\[ F_n := \bigvee_{0 \leq i &lt; j &lt; n} (x_i \Leftrightarrow x_j) \]&#10;&#10;\end{document} "/>
  <p:tag name="IGUANATEXSIZE" val="20"/>
  <p:tag name="IGUANATEXCURSOR" val="61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57,59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 \mathbb{FF}_{2}$/\emph{Bushes} is a \emph{Topos}.&#10;\end{document} "/>
  <p:tag name="IGUANATEXSIZE" val="20"/>
  <p:tag name="IGUANATEXCURSOR" val="606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960,25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emph{Twist}: \mathbb{FF}_{k}$ for $k \geq 3$ is \emph{not a Topos}.&#10;&#10;\end{document} "/>
  <p:tag name="IGUANATEXSIZE" val="20"/>
  <p:tag name="IGUANATEXCURSOR" val="62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49,531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\emph{Topos} semantics for $ \mathbb{FF}_{2}/\emph{Bushes}$ &#10;\end{document} "/>
  <p:tag name="IGUANATEXSIZE" val="20"/>
  <p:tag name="IGUANATEXCURSOR" val="56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39,6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athbb{FF}_2$/\emph{Bushes}&#10;&#10;\end{document} "/>
  <p:tag name="IGUANATEXSIZE" val="20"/>
  <p:tag name="IGUANATEXCURSOR" val="58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1,774"/>
  <p:tag name="ORIGINALWIDTH" val="4285,71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We conclude with a short selection of proposals for&#10;further areas of inquiry:&#10;\begin{itemize}&#10; \item A semantic approach using \emph{Lawvere Theories} for Gödel-Dummett Logic and other fuzzy logics like \emph{Nilpotent-Minimum Logic} $\mathcal{NM}$.&#10; \item A deeper categorical understanding of the \emph{non-toposness} of $\mathbb{FF_{k\geq3}}$.&#10; \item An improvement and expansion of the Python code used.&#10;\item Ind/Pro-finite completion of \emph{bushes}.&#10;&#10;\end{itemize}&#10;&#10;The link to the Python code used:\newline\newline \textbf{https://github.com/albertpaner/finiteforest.git}&#10;&#10;&#10;\end{document} "/>
  <p:tag name="IGUANATEXSIZE" val="20"/>
  <p:tag name="IGUANATEXCURSOR" val="107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990,626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C_3 := \{0 &lt; \frac{1}{2} &lt; 1\}$&#10;&#10;\end{document} "/>
  <p:tag name="IGUANATEXSIZE" val="20"/>
  <p:tag name="IGUANATEXCURSOR" val="58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49,86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\begin{gather*}&#10;      \mathcal{G}_n \vdash \phi \;\text{ iff }\; C_n \models \phi.&#10;     \end{gather*}&#10;&#10;\end{document} "/>
  <p:tag name="IGUANATEXSIZE" val="20"/>
  <p:tag name="IGUANATEXCURSOR" val="57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20,659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 $\cong\{ \text{\textcolor{red}{f}} &lt; \textcolor{cyan}{*} &lt; \text{\textcolor{OliveGreen}{t}} \}$&#10;\end{document} "/>
  <p:tag name="IGUANATEXSIZE" val="20"/>
  <p:tag name="IGUANATEXCURSOR" val="65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9,374"/>
  <p:tag name="ORIGINALWIDTH" val="4092,98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truth values of $\mathcal{G}_3$ can be \emph{thought of} as follows:&#10;     \begin{itemize}&#10;      \item \textcolor{OliveGreen}{t} denotes a \emph{true} assertion.&#10;      \item \textcolor{cyan}{$*$} denotes a so-called \emph{not-false} assertion,\newline i.e., something which \emph{cannot be false but whose truth has yet to be proven}. &#10;      \item \textcolor{red}{f} denotes a \emph{false} assertion.&#10;     \end{itemize}&#10;&#10;\end{document} "/>
  <p:tag name="IGUANATEXSIZE" val="20"/>
  <p:tag name="IGUANATEXCURSOR" val="827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2382,45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emph{C}_n := \{0 &lt; \frac{1}{n-1} &lt; \frac{2}{n-1} &lt;..&lt; 1-\frac{1}{n-1} &lt; 1\}.$&#10;&#10;\end{document} "/>
  <p:tag name="IGUANATEXSIZE" val="20"/>
  <p:tag name="IGUANATEXCURSOR" val="63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,7372"/>
  <p:tag name="ORIGINALWIDTH" val="929,1339"/>
  <p:tag name="OUTPUTTYPE" val="PNG"/>
  <p:tag name="IGUANATEXVERSION" val="160"/>
  <p:tag name="LATEXADDIN" val="\documentclass{article}&#10;\usepackage{amsmath}&#10;\pagestyle{empty}&#10;\begin{document}&#10;&#10;${\textbf{IPL}} \subset \mathcal{G} \subset {\textbf{CPL}}$&#10;&#10;&#10;\end{document}"/>
  <p:tag name="IGUANATEXSIZE" val="20"/>
  <p:tag name="IGUANATEXCURSOR" val="14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,9662"/>
  <p:tag name="ORIGINALWIDTH" val="4281,96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A \emph{sub-forest} $G$ of a finite forest $F$ is a \emph{downward-closed sub-poset G of F}, i.e., $G=\downarrow G := \{ x \in F \; | \; x \leq y, \text{ for some } y \in G\}$.&#10;&#10;\end{document} "/>
  <p:tag name="IGUANATEXSIZE" val="20"/>
  <p:tag name="IGUANATEXCURSOR" val="73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,4657"/>
  <p:tag name="ORIGINALWIDTH" val="3731,53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F := \{ a_0,\; b_0 &lt; b_1,\; c_0 &lt; c_1,\; d_0 &lt; d_1 &lt; d_4,\; d_0 &lt; d_2,\; d_0 &lt; d_3 &lt; d_5 \}$ \newline and its sub-forest&#10; $\textcolor{orange}{G} :=\{ \textcolor{orange}{b_0} &lt; \textcolor{orange}{b_1},\; \textcolor{orange}{c_0},\; \textcolor{orange}{d_0} &lt; \textcolor{orange}{d_1},\;\textcolor{orange}{d_0} &lt; \textcolor{orange}{d_2}\}$.&#10;&#10;\end{document} "/>
  <p:tag name="IGUANATEXSIZE" val="20"/>
  <p:tag name="IGUANATEXCURSOR" val="677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,97"/>
  <p:tag name="ORIGINALWIDTH" val="4277,46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A \emph{finite tree}&#10; $T$ is a finite forest with a minimum element called \emph{root} or \emph{bottom}.&#10;&#10;\end{document} "/>
  <p:tag name="IGUANATEXSIZE" val="20"/>
  <p:tag name="IGUANATEXCURSOR" val="57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9,2013"/>
  <p:tag name="ORIGINALWIDTH" val="4290,21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A \emph{finite forest}&#10; \emph{F} is a finite poset in which the \emph{downward-closed poset}, a.k.a. \emph{down-set}, of each element $x \in F$, i.e., $\downarrow \{x\}:=\{y \in F \;|\; y \leq x \}$, is a \emph{chain} with the order inherited from \emph{F}.&#10;&#10;&#10;\end{document} "/>
  <p:tag name="IGUANATEXSIZE" val="20"/>
  <p:tag name="IGUANATEXCURSOR" val="73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9,1976"/>
  <p:tag name="ORIGINALWIDTH" val="2530,93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A map between forests $ f: F \rightarrow G $ is \emph{open}  \newline iff it carries down-sets to down-sets, i.e.,\newline for every $S \subseteq F$, $f(\downarrow S)=\downarrow T$ for some $T \subseteq G$. &#10;&#10;\end{document} "/>
  <p:tag name="IGUANATEXSIZE" val="20"/>
  <p:tag name="IGUANATEXCURSOR" val="62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064,49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A map $ f: F \rightarrow G $ is \emph{order-preserving} if, whenever $a \leq b$, then $f(a) \leq f(b)$.&#10;&#10;\end{document} "/>
  <p:tag name="IGUANATEXSIZE" val="20"/>
  <p:tag name="IGUANATEXCURSOR" val="63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3526,05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The category of \emph{Finite Forests} $\mathbb{FF}$ has finite forests as \emph{objects} \newline and order-preserving open maps as \emph{arrows}.&#10;&#10;\end{document} "/>
  <p:tag name="IGUANATEXSIZE" val="20"/>
  <p:tag name="IGUANATEXCURSOR" val="65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093,73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\emph{height} of a finite forest \emph{F} is the maximum cardinality of  $\downarrow x$ for $ x \in F$.&#10;&#10;\end{document} "/>
  <p:tag name="IGUANATEXSIZE" val="20"/>
  <p:tag name="IGUANATEXCURSOR" val="63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4287,21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subcategory $\mathbb{FF}_n$ of $\mathbb{FF}$ has finite forests of height at most $n$ as objects and order-preserving open maps between them as arrows.&#10; &#10;&#10;\end{document} "/>
  <p:tag name="IGUANATEXSIZE" val="20"/>
  <p:tag name="IGUANATEXCURSOR" val="71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2000,7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objects of $\mathbb{FF}_2$ are called \emph{bushes}.&#10;&#10;\end{document} "/>
  <p:tag name="IGUANATEXSIZE" val="20"/>
  <p:tag name="IGUANATEXCURSOR" val="61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62,204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\begin{document}&#10;&#10; $\phi \lor \neg \phi$&#10;&#10;&#10;\end{document} "/>
  <p:tag name="IGUANATEXSIZE" val="20"/>
  <p:tag name="IGUANATEXCURSOR" val="55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478,4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Let $\mathbb{FF}_*$ stand for either $\mathbb{FF}$ or $\mathbb{FF}_n$ for $n&gt;0$.&#10;&#10;\end{document} "/>
  <p:tag name="IGUANATEXSIZE" val="20"/>
  <p:tag name="IGUANATEXCURSOR" val="636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953,506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\emph{terminal} object is given by the singleton forest denoted as $\textbf{1} := \{ \bullet \}$.&#10;&#10;\end{document} "/>
  <p:tag name="IGUANATEXSIZE" val="20"/>
  <p:tag name="IGUANATEXCURSOR" val="657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2251,21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following properties are valid  in $\mathbb{FF}_*$:&#10;&#10;\end{document} "/>
  <p:tag name="IGUANATEXSIZE" val="20"/>
  <p:tag name="IGUANATEXCURSOR" val="61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610,04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\emph{initial} object is given by the empty forest denoted as $\textbf{0} := \{\}$.&#10;&#10;\end{document} "/>
  <p:tag name="IGUANATEXSIZE" val="20"/>
  <p:tag name="IGUANATEXCURSOR" val="64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4012,74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The \emph{co-product} or \emph{sum} $F+G$ between $F$ and $G$ is obtained by taking \newline the \emph{disjoint union} of the two posets.&#10;\end{document} "/>
  <p:tag name="IGUANATEXSIZE" val="20"/>
  <p:tag name="IGUANATEXCURSOR" val="58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651,668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Omega := \textbf{1} + \textbf{1}_{\bot}$&#10;&#10;\end{document} "/>
  <p:tag name="IGUANATEXSIZE" val="20"/>
  <p:tag name="IGUANATEXCURSOR" val="59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4279,71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emph{Lifting} for each finite forest:\newline $F_{\bot}$ is the tree obtained by appending a new node $\bot$ as the new minimum of $F$.&#10;&#10;\end{document} "/>
  <p:tag name="IGUANATEXSIZE" val="20"/>
  <p:tag name="IGUANATEXCURSOR" val="59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,2156"/>
  <p:tag name="ORIGINALWIDTH" val="2971,87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Each forest $F$ in $\mathbb{FF}_*$ uniquely determines \newline a finite family of trees $\{F_i\}_{i=1}^N$ such that $F = \sum_{i=1}^{N} F_i$.&#10;&#10;\end{document} "/>
  <p:tag name="IGUANATEXSIZE" val="20"/>
  <p:tag name="IGUANATEXCURSOR" val="61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616,42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[ F_{\bot} \times G_{\bot} = ( (F \times G_{\bot}) + ( F \times G ) + (F_{\bot} \times G) )_{\bot}  \]&#10;&#10;\end{document} "/>
  <p:tag name="IGUANATEXSIZE" val="20"/>
  <p:tag name="IGUANATEXCURSOR" val="58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6,2017"/>
  <p:tag name="ORIGINALWIDTH" val="1778,02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\[ F \times_\mathbb{FF} G = \sum_{i,j=1}^{N,M} (F_i')_\bot \times_\mathbb{FF} (G_j')_\bot \]&#10;&#10;\end{document} "/>
  <p:tag name="IGUANATEXSIZE" val="20"/>
  <p:tag name="IGUANATEXCURSOR" val="55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4,2032"/>
  <p:tag name="ORIGINALWIDTH" val="2110,236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begin{itemize}&#10;     \item $\mathcal{I}(\forall x.A(x)) := inf \{\mathcal{I}(A(\bar{u})) : u \in \textfrak{U}\}$.&#10;     \item $\mathcal{I}(\exists x.A(x)) := sup \{\mathcal{I}(A(\bar{u})) : u \in \textfrak{U}\}$.&#10; \end{itemize} &#10;&#10;\end{document} "/>
  <p:tag name="IGUANATEXSIZE" val="20"/>
  <p:tag name="IGUANATEXCURSOR" val="73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7,7278"/>
  <p:tag name="ORIGINALWIDTH" val="1520,81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 $ F = \sum_{i=1}^{N} F_i ,\; G = \sum_{j=1}^{M} G_j $ &#10;\end{document} "/>
  <p:tag name="IGUANATEXSIZE" val="20"/>
  <p:tag name="IGUANATEXCURSOR" val="58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545,931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 1_\bot \times_{\mathbb{FF}} 1_\bot$&#10;&#10;\end{document} "/>
  <p:tag name="IGUANATEXSIZE" val="20"/>
  <p:tag name="IGUANATEXCURSOR" val="59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93,925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 1_\bot \times_{\mathbb{FF}_2} 1_\bot$&#10;&#10;\end{document} "/>
  <p:tag name="IGUANATEXSIZE" val="20"/>
  <p:tag name="IGUANATEXCURSOR" val="59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321,33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 F_i = (F_i')_\bot  ,\;  G_j = (G_j')_\bot$ &#10;&#10;\end{document} "/>
  <p:tag name="IGUANATEXSIZE" val="20"/>
  <p:tag name="IGUANATEXCURSOR" val="57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484,43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forall F,G,H $: $ F \times (G+H) = (F \times G) + (F \times H) $&#10;\end{document} "/>
  <p:tag name="IGUANATEXSIZE" val="20"/>
  <p:tag name="IGUANATEXCURSOR" val="62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2038,99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 F \times_{\mathbb{FF}_n} G $ is the sub-forest \newline of all nodes of height $ \leq n $ of $ F \times_\mathbb{FF} G $&#10;&#10;\end{document} "/>
  <p:tag name="IGUANATEXSIZE" val="20"/>
  <p:tag name="IGUANATEXCURSOR" val="61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7,6978"/>
  <p:tag name="ORIGINALWIDTH" val="3220,09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product $ F \times G $ of two finite forests $F$ and $G$ \newline is \emph{not} the usual cartesian product of the underlying posets. \newline&#10; $ | F \times G |$ need not be the product of  $ | F | $ and $ | G | $. &#10;&#10;\end{document} "/>
  <p:tag name="IGUANATEXSIZE" val="20"/>
  <p:tag name="IGUANATEXCURSOR" val="62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659,167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 \mathbb{G}_{fin} \simeq \mathbb{FF}^{\textit{op}} $&#10;&#10;\end{document} "/>
  <p:tag name="IGUANATEXSIZE" val="20"/>
  <p:tag name="IGUANATEXCURSOR" val="60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466,44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&#10;   $ \textbf{A} \longmapsto (\emph{Spec}(\textbf{A})  = \{ \textfrak{p}\subseteq \textbf{A} \;|\; \textfrak{p} \text{ prime filter} \}, \supseteq )$ \newline&#10;    &#10;&#10;&#10; &#10;&#10;\end{document} "/>
  <p:tag name="IGUANATEXSIZE" val="20"/>
  <p:tag name="IGUANATEXCURSOR" val="717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,7154"/>
  <p:tag name="ORIGINALWIDTH" val="2332,95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&#10;  $\textbf{F} \longmapsto \emph{Sub}(\textbf{F}) = (\{\downarrow G \subseteq F\},\cup,\cap,\Rightarrow,\emptyset ) $ \newline with $ H \Rightarrow G := F \setminus \uparrow(H \setminus G) $. \newline&#10; &#10;\end{document} "/>
  <p:tag name="IGUANATEXSIZE" val="20"/>
  <p:tag name="IGUANATEXCURSOR" val="756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2423,69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Fix a set $\textfrak{U}$ as the \emph{universe of interpretation}: &#10;&#10;\end{document} "/>
  <p:tag name="IGUANATEXSIZE" val="20"/>
  <p:tag name="IGUANATEXCURSOR" val="60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916,385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emph{Spec} : \mathbb{G}_{fin} \rightarrow \mathbb{FF}$&#10;&#10;&#10;\end{document} "/>
  <p:tag name="IGUANATEXSIZE" val="20"/>
  <p:tag name="IGUANATEXCURSOR" val="61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869,141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 \emph{Sub} :  \mathbb{FF} \rightarrow \mathbb{G}_{fin}$ &#10;&#10;\end{document} "/>
  <p:tag name="IGUANATEXSIZE" val="20"/>
  <p:tag name="IGUANATEXCURSOR" val="61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2960,6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Both functors act on morphisms by taking pre-images.&#10;&#10;\end{document} "/>
  <p:tag name="IGUANATEXSIZE" val="20"/>
  <p:tag name="IGUANATEXCURSOR" val="56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889,388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\[ (\mathbb{G_n})_{fin} \simeq \mathbb{FF}^{\textit{op}}_{n-1} \] &#10; &#10;&#10;\end{document} "/>
  <p:tag name="IGUANATEXSIZE" val="20"/>
  <p:tag name="IGUANATEXCURSOR" val="62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3829,771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category of bushes is dually equivalent to \newline finite 3-valued Gödel algebras, which model Gödel-Dummett Logic $\mathcal{G}_3$.&#10;&#10;\end{document} "/>
  <p:tag name="IGUANATEXSIZE" val="20"/>
  <p:tag name="IGUANATEXCURSOR" val="66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810,648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(\mathbb{G_3})_{fin} \simeq \mathbb{FF}^{\textit{op}}_{2} $&#10;&#10;\end{document} "/>
  <p:tag name="IGUANATEXSIZE" val="20"/>
  <p:tag name="IGUANATEXCURSOR" val="556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28,983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\mathcal{F}_1$ &#10;&#10;\end{document} "/>
  <p:tag name="IGUANATEXSIZE" val="20"/>
  <p:tag name="IGUANATEXCURSOR" val="57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75,4406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Spec($\mathcal{F}_1$)&#10;&#10;\end{document} "/>
  <p:tag name="IGUANATEXSIZE" val="20"/>
  <p:tag name="IGUANATEXCURSOR" val="576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79,902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Sub(Spec($\mathcal{F}_1$))&#10;&#10;\end{document} "/>
  <p:tag name="IGUANATEXSIZE" val="20"/>
  <p:tag name="IGUANATEXCURSOR" val="58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4281,96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&#10; Finite Forests provide sound and complete \emph{dual-algebraic} semantics for $\mathcal{G}$,  i.e., &#10; for every formula $\phi$ with propositional variables $p_1,..,p_n$: &#10;\end{document} "/>
  <p:tag name="IGUANATEXSIZE" val="20"/>
  <p:tag name="IGUANATEXCURSOR" val="687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130,10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standard \emph{model} is given by  $([0,1],max,min,\Rightarrow,0,1)$.&#10;     &#10;    &#10;&#10;\end{document} "/>
  <p:tag name="IGUANATEXSIZE" val="20"/>
  <p:tag name="IGUANATEXCURSOR" val="59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3656,54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begin{equation*}&#10;  \mathcal{G} \vdash \phi \;\text{ iff }\; Sub(Spec(\mathcal{F}_n)) \models_{H.A.} \phi \;\text{ iff }\; \llbracket \phi \rrbracket_{Sub(Spec(\mathcal{F}_n))}=Spec(\mathcal{F}_n).&#10; \end{equation*}&#10;&#10;\end{document} "/>
  <p:tag name="IGUANATEXSIZE" val="20"/>
  <p:tag name="IGUANATEXCURSOR" val="75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4284,96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Similarly to characteristic functions in the classical case, a formula $\phi$ of $\mathcal{G}$ determines a \emph{sub-forest} of a finite forest for which \emph{$\phi$ is true}.&#10;&#10;\end{document} "/>
  <p:tag name="IGUANATEXSIZE" val="20"/>
  <p:tag name="IGUANATEXCURSOR" val="61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03,11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athcal{F}_1 \cong Sub(Spec(\mathcal{F}_1))$&#10;&#10;\end{document} "/>
  <p:tag name="IGUANATEXSIZE" val="20"/>
  <p:tag name="IGUANATEXCURSOR" val="57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853,76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Generalization from $\mathbb{Set}_{fin}$ or $\mathbb{FF}_1$&#10;&#10;\end{document} "/>
  <p:tag name="IGUANATEXSIZE" val="20"/>
  <p:tag name="IGUANATEXCURSOR" val="59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2848,89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Characteristic diagram of $f: F \hookrightarrow G$.\newline&#10;The nodes of the sub-forest $Im(f)$ are assigned to $\textcolor{OliveGreen}{\textbf{t}}$.&#10;&#10;\end{document} "/>
  <p:tag name="IGUANATEXSIZE" val="20"/>
  <p:tag name="IGUANATEXCURSOR" val="64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3618,29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Characteristic diagram of $\iota_A : A=\{a,b,d\} \subset B=\{a,b,c,d,e\}$.\newline&#10;The elements of the sub-set $A$ are assigned to $\textcolor{OliveGreen}{\textbf{t}}$.&#10;&#10;\end{document} "/>
  <p:tag name="IGUANATEXSIZE" val="20"/>
  <p:tag name="IGUANATEXCURSOR" val="66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691,413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top : \mathbf{1} \xrightarrow{true} \Omega$&#10;&#10;\end{document} "/>
  <p:tag name="IGUANATEXSIZE" val="20"/>
  <p:tag name="IGUANATEXCURSOR" val="60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18,33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Omega := \textbf{1} + \textbf{1}_\bot = Spec(\mathcal{F}_1)$&#10;&#10;\end{document} "/>
  <p:tag name="IGUANATEXSIZE" val="20"/>
  <p:tag name="IGUANATEXCURSOR" val="55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2324"/>
  <p:tag name="ORIGINALWIDTH" val="996,625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[ (\textbf{1}_\bot) ^ {\textbf{1}_\bot} =  2( 3\cdot\textbf{1})_\bot \]&#10;&#10;\end{document} "/>
  <p:tag name="IGUANATEXSIZE" val="20"/>
  <p:tag name="IGUANATEXCURSOR" val="59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8,7101"/>
  <p:tag name="ORIGINALWIDTH" val="4280,46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In the case of $\mathbb{Set}$ we have \emph{currying} and the exponential set $B^A := \{A \xrightarrow{f} B \}$.\newline For \emph{bushes}/$\mathbb{FF}_2$ we have something analogous:&#10;&#10;\end{document} "/>
  <p:tag name="IGUANATEXSIZE" val="20"/>
  <p:tag name="IGUANATEXCURSOR" val="70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2,602"/>
  <p:tag name="ORIGINALWIDTH" val="1231,346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\begin{gather*}&#10;     x \Rightarrow y :=\begin{cases}&#10;      1 &amp; \text{if }x \leq y\\&#10;      y &amp; \text{if }x &gt; y \\&#10;     \end{cases}     \\&#10;     x \lor y := max(x,y) \\ x \land y := min(x,y) \\&#10;     \neg x:=\begin{cases}&#10;      1 &amp; \text{if }x = 0 \\&#10;      0 &amp; \text{if }x \neq 0\\&#10;     \end{cases}     &#10;    \end{gather*}&#10;\end{document} "/>
  <p:tag name="IGUANATEXSIZE" val="20"/>
  <p:tag name="IGUANATEXCURSOR" val="87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9,4526"/>
  <p:tag name="ORIGINALWIDTH" val="1736,03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begin{gather*}&#10;  Hom(C \times A, B) \cong Hom(C,B^A) \\&#10;  g \xleftrightarrow{1:1} \hat{g} \;\;\;\;\;\;  eval \circ (\hat{g}\times id_A) = g&#10; \end{gather*} &#10;&#10;\end{document} "/>
  <p:tag name="IGUANATEXSIZE" val="20"/>
  <p:tag name="IGUANATEXCURSOR" val="65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929,133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$A=B=C=\textbf{1}_\bot$&#10;&#10;\end{document} "/>
  <p:tag name="IGUANATEXSIZE" val="20"/>
  <p:tag name="IGUANATEXCURSOR" val="57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8,6764"/>
  <p:tag name="ORIGINALWIDTH" val="2150,731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begin{gather*}&#10;  \{C \times A \xrightarrow{g} B\} \;\;\cong\;\; \{C \xrightarrow{\hat{g}} B^A\} \\&#10;  g : (c,a) \mapsto g(c,a) \;\;\xleftrightarrow{1:1}\;\; \hat{g} : c \mapsto g(c,-) \\&#10;eval(\hat{g}(c),a) = g(c,a)&#10; \end{gather*} &#10;&#10;&#10;\end{document} "/>
  <p:tag name="IGUANATEXSIZE" val="20"/>
  <p:tag name="IGUANATEXCURSOR" val="65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3080,61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F ^ G = \prod_{j=1}^{n} \sum_{i=1}^{m} ( | (F_i)_\bot |^{|G_j|} (\;(\; (|(F_i)_\bot|^{|(G_j)_\bot|} -1)\mathbf{1} )_\bot\;) )$&#10;&#10;\end{document} "/>
  <p:tag name="IGUANATEXSIZE" val="20"/>
  <p:tag name="IGUANATEXCURSOR" val="56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9805"/>
  <p:tag name="ORIGINALWIDTH" val="2017,99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B_\bot ^{A_\bot} = | B_\bot |^{|A|} (\;(\; (|B_\bot|^{|A_\bot|} -1)\mathbf{1} )_\bot\;)$&#10;\end{document} "/>
  <p:tag name="IGUANATEXSIZE" val="20"/>
  <p:tag name="IGUANATEXCURSOR" val="57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62,129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textbf{1}_\bot \times_{\mathbb{FF}_2} \textbf{1}_\bot \rightarrow \textbf{1}_\bot $&#10;\end{document} "/>
  <p:tag name="IGUANATEXSIZE" val="20"/>
  <p:tag name="IGUANATEXCURSOR" val="557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,4833"/>
  <p:tag name="ORIGINALWIDTH" val="707,911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textbf{1}_\bot  \rightarrow (\textbf{1}_\bot)^{\textbf{1}_\bot} $&#10;\end{document} "/>
  <p:tag name="IGUANATEXSIZE" val="20"/>
  <p:tag name="IGUANATEXCURSOR" val="62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6,6704"/>
  <p:tag name="ORIGINALWIDTH" val="4098,98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\begin{itemize}&#10;\item Dual-algebraic semantics completely characterizes $\mathcal{G}_3$ at the propositional level.&#10;\item Topos on which one can develop \emph{first order} semantics for $\mathcal{G}_3$ based on \emph{bushes} instead of \emph{sets}.&#10;\end{itemize}&#10;\end{document} "/>
  <p:tag name="IGUANATEXSIZE" val="18"/>
  <p:tag name="IGUANATEXCURSOR" val="802"/>
  <p:tag name="TRANSPARENCY" val="True"/>
  <p:tag name="LATEXENGINEID" val="0"/>
  <p:tag name="TEMPFOLDER" val="c:\temp\"/>
  <p:tag name="LATEXFORMHEIGHT" val="458,4"/>
  <p:tag name="LATEXFORMWIDTH" val="688,8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1,6423"/>
  <p:tag name="ORIGINALWIDTH" val="2032,246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A \emph{Topos} $\mathcal{E}$ is a category $\mathcal{E}$ such that:&#10; \begin{enumerate}&#10;  \item $\mathcal{E}$ is finitely complete.&#10;  \item $\mathcal{E}$ has a sub-object classifier.&#10;  \item $\mathcal{E}$ has exponential objects.&#10; \end{enumerate}&#10;&#10;\end{document} "/>
  <p:tag name="IGUANATEXSIZE" val="20"/>
  <p:tag name="IGUANATEXCURSOR" val="68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86,726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mathbb{FF}_{2} $&#10;\end{document} "/>
  <p:tag name="IGUANATEXSIZE" val="20"/>
  <p:tag name="IGUANATEXCURSOR" val="56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04,837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 \[ \mathcal{G} \vdash \phi \; \text{ iff } \; [0,1] \models_{H.A.} \phi. \]&#10;&#10;\end{document} "/>
  <p:tag name="IGUANATEXSIZE" val="20"/>
  <p:tag name="IGUANATEXCURSOR" val="62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6,1455"/>
  <p:tag name="ORIGINALWIDTH" val="1043,1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Examples of \emph{Topoi}:&#10;\begin{itemize}&#10;\item $\mathbb{Set}$&#10;\item Presheaves&#10;\item M-sets&#10;\end{itemize}&#10;&#10;\end{document} "/>
  <p:tag name="IGUANATEXSIZE" val="20"/>
  <p:tag name="IGUANATEXCURSOR" val="64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4287,96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1. follows from the duality with Gödel algebras exploiting the universal algebra fact that locally finite varieties are finitely complete.&#10;&#10;\end{document} "/>
  <p:tag name="IGUANATEXSIZE" val="20"/>
  <p:tag name="IGUANATEXCURSOR" val="693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094,488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e category of \emph{bushes}/$\mathbb{FF}_2$ is a \emph{topos}.&#10;\end{document} "/>
  <p:tag name="IGUANATEXSIZE" val="20"/>
  <p:tag name="IGUANATEXCURSOR" val="61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,985"/>
  <p:tag name="ORIGINALWIDTH" val="1151,856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$\mathbb{FF}_{k\geq3}$ is \emph{not} a Topos&#10;&#10;\end{document} "/>
  <p:tag name="IGUANATEXSIZE" val="20"/>
  <p:tag name="IGUANATEXCURSOR" val="59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2730,40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 &#10;What about \emph{higher} finite forests $\mathbb{FF}_k$ with $k&gt;2$ ?&#10;\end{document} "/>
  <p:tag name="IGUANATEXSIZE" val="20"/>
  <p:tag name="IGUANATEXCURSOR" val="62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4288,71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The objective of the counterexample is to show that $\mathbb{FF}_k$ with $k&gt;2$ \emph{fails} to have an exponential object $F^G$ for all \emph{finite forests} $F, G$. &#10;&#10;\end{document} "/>
  <p:tag name="IGUANATEXSIZE" val="20"/>
  <p:tag name="IGUANATEXCURSOR" val="64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728,53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This is done in two stages. First in $\mathbb{FF}_3$ and then in $\mathbb{FF}_k$ with $k&gt;3$.&#10;\end{document} "/>
  <p:tag name="IGUANATEXSIZE" val="20"/>
  <p:tag name="IGUANATEXCURSOR" val="64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0,9299"/>
  <p:tag name="ORIGINALWIDTH" val="4289,46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The crucial point is the existence of exponential objects.&#10;\newline &#10;Arrows between trees in $\mathbb{FF}_2$ behave nearly as functions between finite sets. This is because arrows $f$ from $B_\bot$ to a target $C_\bot$ are  basically set-functions with the only constraint that the root of $B_\bot$  be sent to the root of $C_\bot$.&#10;&#10;\end{document} "/>
  <p:tag name="IGUANATEXSIZE" val="20"/>
  <p:tag name="IGUANATEXCURSOR" val="788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3,697"/>
  <p:tag name="ORIGINALWIDTH" val="3718,03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In $\mathbb{FF}_3$ we consider a sub-collection of arrows $\{h_j\}$  called \emph{h-maps} \newline&#10; from $C \times_{\mathbb{FF}_3} A = \{c_0 &lt; c_1 &lt; c_2\} \times_{\mathbb{FF}_3} \{a_0 &lt; a_1\}$ to $B = \{b_0 &lt; b_1\}$,\newline  which send the sub-forest $\{c_0 &lt; c_1\} \times \{a_0 &lt; a_1\}$ to the root $b_0$ of $B$. &#10;\end{document} "/>
  <p:tag name="IGUANATEXSIZE" val="20"/>
  <p:tag name="IGUANATEXCURSOR" val="79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4290,21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If we move on to $\mathbb{FF}_4$ or any $\mathbb{FF}_{k&gt;3}$ we get the full product, not just a sub-forest of, $C \times A= (\textbf{1}_\bot)_\bot \times \textbf{1}_\bot$ given by  $( (\textbf{1}_\bot \times \textbf{1}_\bot) + \textbf{1}_\bot +  (\textbf{1}_\bot)_\bot)_\bot$.&#10;&#10;\end{document} "/>
  <p:tag name="IGUANATEXSIZE" val="20"/>
  <p:tag name="IGUANATEXCURSOR" val="832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70,416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neg x := x \Rightarrow 0 $&#10;\end{document} "/>
  <p:tag name="IGUANATEXSIZE" val="20"/>
  <p:tag name="IGUANATEXCURSOR" val="58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,4826"/>
  <p:tag name="ORIGINALWIDTH" val="2965,12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neg : \Omega \rightarrow \Omega$ is the characteristic arrow of $\bot : \textbf{1} \xrightarrow{false} \Omega$.&#10;\end{document} "/>
  <p:tag name="IGUANATEXSIZE" val="20"/>
  <p:tag name="IGUANATEXCURSOR" val="66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009,374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 $\land$ is the characteristic arrow of $\top \times \top : \textbf{1} \times \textbf{1} \rightarrow \Omega \times \Omega$.&#10;\end{document} "/>
  <p:tag name="IGUANATEXSIZE" val="20"/>
  <p:tag name="IGUANATEXCURSOR" val="68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057,743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$\lor$ is the character of the image of  $(id_\Omega \times \top) + (\top \times id_\Omega) : \Omega + \Omega \rightarrow \Omega \times \Omega $. &#10;&#10;\end{document} "/>
  <p:tag name="IGUANATEXSIZE" val="20"/>
  <p:tag name="IGUANATEXCURSOR" val="699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,2201"/>
  <p:tag name="ORIGINALWIDTH" val="3262,09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&#10;$\Rightarrow$ is the character of $e$ with $Eq(\land,\pi_1) = E \overset{e}{\rightarrowtail} \Omega \times \Omega\; \substack{\xrightarrow[\pi_1]{}\\[-2.2em] \xrightarrow[]{\land\;}} \; \Omega$.&#10;\end{document} "/>
  <p:tag name="IGUANATEXSIZE" val="20"/>
  <p:tag name="IGUANATEXCURSOR" val="750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274,091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ranslation from the language of $\mathbb{Set}$ to that of  \emph{bushes}/$\mathbb{FF_2}$.&#10;\end{document} "/>
  <p:tag name="IGUANATEXSIZE" val="20"/>
  <p:tag name="IGUANATEXCURSOR" val="556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,9674"/>
  <p:tag name="ORIGINALWIDTH" val="1506,56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The \emph{external} topos logic \newline&#10;is precisely $\mathcal{G}_3$. &#10;&#10;\end{document} "/>
  <p:tag name="IGUANATEXSIZE" val="20"/>
  <p:tag name="IGUANATEXCURSOR" val="595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0,6786"/>
  <p:tag name="ORIGINALWIDTH" val="1400,825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This is unsurprising: \newline The \emph{algebra of sub-objects} \newline $(Sub(d),\sqsubseteq)$ by duality \newline belongs to $(\mathbb{G}_3)_{fin}$.&#10;&#10;\end{document} "/>
  <p:tag name="IGUANATEXSIZE" val="20"/>
  <p:tag name="IGUANATEXCURSOR" val="671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28,908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&#10;  \[\mathcal{F}_1 \cong  Sub(\Omega).\] &#10;&#10;\end{document} "/>
  <p:tag name="IGUANATEXSIZE" val="20"/>
  <p:tag name="IGUANATEXCURSOR" val="55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80,052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\[\mathcal{F}_2 = \mathcal{F}_1 + \mathcal{F}_1 \cong  Sub(\Omega \times \Omega).\] &#10;&#10;\end{document} "/>
  <p:tag name="IGUANATEXSIZE" val="20"/>
  <p:tag name="IGUANATEXCURSOR" val="634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3124,859"/>
  <p:tag name="OUTPUTTYPE" val="PNG"/>
  <p:tag name="IGUANATEXVERSION" val="160"/>
  <p:tag name="LATEXADDIN" val="\documentclass{article}&#10;\usepackage{amsmath}&#10;\pagestyle{empty}&#10;&#10;&#10;\usepackage[usenames,dvipsnames]{xcolor}&#10;\usepackage{amsthm}&#10;\usepackage{bm,amsmath}&#10;\usepackage {tikz ,tikz-cd }&#10;\usetikzlibrary {positioning, shapes.geometric, arrows, decorations.text}&#10;\usetikzlibrary { shapes }&#10;\usetikzlibrary { patterns }&#10;\usepackage{tabularx}&#10;\usepackage{caption}&#10;\usepackage{subcaption}&#10;\usepackage{bbold}&#10;\usepackage{stmaryrd}&#10;\usepackage{amssymb}&#10;\usepackage{yfonts}&#10;\usepackage{mathtools}&#10;\usepackage{enumitem}&#10;\usepackage{trimclip,adjustbox}&#10;&#10;&#10;\begin{document}&#10;  The topos of \emph{bushes}/$\mathbb{FF_2}$ is \emph{bivalent} and \emph{non-Boolean},\newline i.e., the algebra of sub-objects is \emph{non-Boolean}.&#10;&#10;\end{document} "/>
  <p:tag name="IGUANATEXSIZE" val="20"/>
  <p:tag name="IGUANATEXCURSOR" val="696"/>
  <p:tag name="TRANSPARENCY" val="True"/>
  <p:tag name="LATEXENGINEID" val="0"/>
  <p:tag name="TEMPFOLDER" val="c:\temp\"/>
  <p:tag name="LATEXFORMHEIGHT" val="320"/>
  <p:tag name="LATEXFORMWIDTH" val="528"/>
  <p:tag name="LATEXFORMWRAP" val="True"/>
  <p:tag name="BITMAPVECTOR" val="0"/>
</p:tagLst>
</file>

<file path=ppt/theme/theme1.xml><?xml version="1.0" encoding="utf-8"?>
<a:theme xmlns:a="http://schemas.openxmlformats.org/drawingml/2006/main" name="Blocks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2D63394A92AF4EA1939242F2FF55D6" ma:contentTypeVersion="6" ma:contentTypeDescription="Creare un nuovo documento." ma:contentTypeScope="" ma:versionID="19c29f95df6a14175ff5ec5e7937f9a3">
  <xsd:schema xmlns:xsd="http://www.w3.org/2001/XMLSchema" xmlns:xs="http://www.w3.org/2001/XMLSchema" xmlns:p="http://schemas.microsoft.com/office/2006/metadata/properties" xmlns:ns3="15f3c3e9-d720-405b-9909-5c2894843c5e" xmlns:ns4="49f2c8c3-8183-485e-832b-d0a0fc7341fb" targetNamespace="http://schemas.microsoft.com/office/2006/metadata/properties" ma:root="true" ma:fieldsID="617a7f8042d4df38ee21dac8df0cb580" ns3:_="" ns4:_="">
    <xsd:import namespace="15f3c3e9-d720-405b-9909-5c2894843c5e"/>
    <xsd:import namespace="49f2c8c3-8183-485e-832b-d0a0fc7341f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f3c3e9-d720-405b-9909-5c2894843c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2c8c3-8183-485e-832b-d0a0fc7341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745F51-7D77-4EC8-B4DC-6E6AD8D985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8ED982-5FF8-4635-88C6-39B33E77F324}">
  <ds:schemaRefs>
    <ds:schemaRef ds:uri="http://schemas.microsoft.com/office/infopath/2007/PartnerControls"/>
    <ds:schemaRef ds:uri="http://schemas.microsoft.com/office/2006/metadata/properties"/>
    <ds:schemaRef ds:uri="49f2c8c3-8183-485e-832b-d0a0fc7341fb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15f3c3e9-d720-405b-9909-5c2894843c5e"/>
  </ds:schemaRefs>
</ds:datastoreItem>
</file>

<file path=customXml/itemProps3.xml><?xml version="1.0" encoding="utf-8"?>
<ds:datastoreItem xmlns:ds="http://schemas.openxmlformats.org/officeDocument/2006/customXml" ds:itemID="{8235052C-D442-41CB-A035-1A026A06BF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f3c3e9-d720-405b-9909-5c2894843c5e"/>
    <ds:schemaRef ds:uri="49f2c8c3-8183-485e-832b-d0a0fc7341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21861</TotalTime>
  <Words>475</Words>
  <Application>Microsoft Office PowerPoint</Application>
  <PresentationFormat>Widescreen</PresentationFormat>
  <Paragraphs>99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Times New Roman</vt:lpstr>
      <vt:lpstr>BlocksVTI</vt:lpstr>
      <vt:lpstr>PowerPoint Presentation</vt:lpstr>
      <vt:lpstr>Gödel-Dummett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Gödel-Dummett Logic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Topos Semantics for 3-valued Gödel Logic</dc:title>
  <dc:creator>Alberto Panerai</dc:creator>
  <cp:lastModifiedBy>Alberto Panerai</cp:lastModifiedBy>
  <cp:revision>290</cp:revision>
  <dcterms:created xsi:type="dcterms:W3CDTF">2023-08-17T16:36:21Z</dcterms:created>
  <dcterms:modified xsi:type="dcterms:W3CDTF">2023-09-26T06:51:02Z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0x0101005F2D63394A92AF4EA1939242F2FF55D6</vt:lpwstr>
  </property>
</Properties>
</file>